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embeddedFontLst>
    <p:embeddedFont>
      <p:font typeface="SimHei" panose="02010609060101010101" pitchFamily="49" charset="-122"/>
      <p:regular r:id="rId20"/>
    </p:embeddedFont>
    <p:embeddedFont>
      <p:font typeface="OPPOSans H" pitchFamily="18" charset="-122"/>
      <p:regular r:id="rId21"/>
    </p:embeddedFont>
    <p:embeddedFont>
      <p:font typeface="OPPOSans R" pitchFamily="18" charset="-122"/>
      <p:regular r:id="rId22"/>
    </p:embeddedFont>
    <p:embeddedFont>
      <p:font typeface="Source Han Sans" panose="020B0500000000000000" pitchFamily="34" charset="-128"/>
      <p:regular r:id="rId23"/>
    </p:embeddedFont>
    <p:embeddedFont>
      <p:font typeface="Source Han Sans CN Bold" panose="020B0800000000000000" pitchFamily="34" charset="-128"/>
      <p:regular r:id="rId24"/>
      <p:bold r:id="rId25"/>
    </p:embeddedFont>
    <p:embeddedFont>
      <p:font typeface="等线" panose="02010600030101010101" pitchFamily="2" charset="-122"/>
      <p:regular r:id="rId26"/>
      <p:bold r:id="rId27"/>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21"/>
  </p:normalViewPr>
  <p:slideViewPr>
    <p:cSldViewPr snapToGrid="0">
      <p:cViewPr>
        <p:scale>
          <a:sx n="108" d="100"/>
          <a:sy n="108" d="100"/>
        </p:scale>
        <p:origin x="-70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26000">
                <a:schemeClr val="accent1">
                  <a:lumMod val="5000"/>
                  <a:lumOff val="95000"/>
                  <a:alpha val="100000"/>
                </a:schemeClr>
              </a:gs>
              <a:gs pos="100000">
                <a:schemeClr val="accent1">
                  <a:lumMod val="30000"/>
                  <a:lumOff val="70000"/>
                  <a:alpha val="10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5400000">
            <a:off x="7834760" y="-469182"/>
            <a:ext cx="8567144" cy="7796364"/>
          </a:xfrm>
          <a:prstGeom prst="hexagon">
            <a:avLst/>
          </a:prstGeom>
          <a:noFill/>
          <a:ln w="635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5400000">
            <a:off x="8091254" y="-235765"/>
            <a:ext cx="8054156" cy="7329530"/>
          </a:xfrm>
          <a:prstGeom prst="hexagon">
            <a:avLst/>
          </a:prstGeom>
          <a:gradFill>
            <a:gsLst>
              <a:gs pos="0">
                <a:schemeClr val="accent1"/>
              </a:gs>
              <a:gs pos="100000">
                <a:schemeClr val="accent1">
                  <a:lumMod val="75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5400000">
            <a:off x="6291343" y="1461310"/>
            <a:ext cx="4324448" cy="3935380"/>
          </a:xfrm>
          <a:prstGeom prst="hexagon">
            <a:avLst/>
          </a:prstGeom>
          <a:gradFill>
            <a:gsLst>
              <a:gs pos="0">
                <a:schemeClr val="accent1">
                  <a:lumMod val="60000"/>
                  <a:lumOff val="40000"/>
                </a:schemeClr>
              </a:gs>
              <a:gs pos="83000">
                <a:schemeClr val="accent1">
                  <a:lumMod val="75000"/>
                </a:schemeClr>
              </a:gs>
            </a:gsLst>
            <a:lin ang="0" scaled="0"/>
          </a:gradFill>
          <a:ln w="63500" cap="sq">
            <a:solidFill>
              <a:schemeClr val="bg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5400000">
            <a:off x="6704102" y="1836932"/>
            <a:ext cx="3498930" cy="3184136"/>
          </a:xfrm>
          <a:prstGeom prst="hexagon">
            <a:avLst/>
          </a:prstGeom>
          <a:solidFill>
            <a:schemeClr val="accent1"/>
          </a:solidFill>
          <a:ln w="127000" cap="sq">
            <a:solidFill>
              <a:schemeClr val="accent1">
                <a:shade val="15000"/>
              </a:schemeClr>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rot="5400000">
            <a:off x="-1747227" y="2580643"/>
            <a:ext cx="2065096" cy="1879300"/>
          </a:xfrm>
          <a:prstGeom prst="hexagon">
            <a:avLst/>
          </a:prstGeom>
          <a:gradFill>
            <a:gsLst>
              <a:gs pos="0">
                <a:schemeClr val="accent1">
                  <a:lumMod val="60000"/>
                  <a:lumOff val="40000"/>
                </a:schemeClr>
              </a:gs>
              <a:gs pos="54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rot="5400000">
            <a:off x="-1397583" y="839050"/>
            <a:ext cx="1554722" cy="1414844"/>
          </a:xfrm>
          <a:prstGeom prst="hexagon">
            <a:avLst/>
          </a:prstGeom>
          <a:gradFill>
            <a:gsLst>
              <a:gs pos="0">
                <a:schemeClr val="accent1">
                  <a:lumMod val="60000"/>
                  <a:lumOff val="40000"/>
                </a:schemeClr>
              </a:gs>
              <a:gs pos="54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rot="5400000">
            <a:off x="-1397583" y="4786691"/>
            <a:ext cx="1554722" cy="1414844"/>
          </a:xfrm>
          <a:prstGeom prst="hexagon">
            <a:avLst/>
          </a:prstGeom>
          <a:gradFill>
            <a:gsLst>
              <a:gs pos="0">
                <a:schemeClr val="accent1">
                  <a:lumMod val="60000"/>
                  <a:lumOff val="40000"/>
                </a:schemeClr>
              </a:gs>
              <a:gs pos="54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6711363" y="5357622"/>
            <a:ext cx="433870" cy="401368"/>
          </a:xfrm>
          <a:prstGeom prst="roundRect">
            <a:avLst>
              <a:gd name="adj" fmla="val 50000"/>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14" name="标题 1"/>
          <p:cNvSpPr txBox="1"/>
          <p:nvPr/>
        </p:nvSpPr>
        <p:spPr>
          <a:xfrm rot="5400000">
            <a:off x="6877899" y="5493056"/>
            <a:ext cx="146200" cy="130500"/>
          </a:xfrm>
          <a:custGeom>
            <a:avLst/>
            <a:gdLst>
              <a:gd name="connsiteX0" fmla="*/ 6134100 w 11353799"/>
              <a:gd name="connsiteY0" fmla="*/ 76200 h 10134600"/>
              <a:gd name="connsiteX1" fmla="*/ 5753100 w 11353799"/>
              <a:gd name="connsiteY1" fmla="*/ 0 h 10134600"/>
              <a:gd name="connsiteX2" fmla="*/ 5372100 w 11353799"/>
              <a:gd name="connsiteY2" fmla="*/ 76200 h 10134600"/>
              <a:gd name="connsiteX3" fmla="*/ 5067300 w 11353799"/>
              <a:gd name="connsiteY3" fmla="*/ 381000 h 10134600"/>
              <a:gd name="connsiteX4" fmla="*/ 114300 w 11353799"/>
              <a:gd name="connsiteY4" fmla="*/ 9067800 h 10134600"/>
              <a:gd name="connsiteX5" fmla="*/ 114300 w 11353799"/>
              <a:gd name="connsiteY5" fmla="*/ 9829800 h 10134600"/>
              <a:gd name="connsiteX6" fmla="*/ 419100 w 11353799"/>
              <a:gd name="connsiteY6" fmla="*/ 10058400 h 10134600"/>
              <a:gd name="connsiteX7" fmla="*/ 800100 w 11353799"/>
              <a:gd name="connsiteY7" fmla="*/ 10134600 h 10134600"/>
              <a:gd name="connsiteX8" fmla="*/ 10553700 w 11353799"/>
              <a:gd name="connsiteY8" fmla="*/ 10134600 h 10134600"/>
              <a:gd name="connsiteX9" fmla="*/ 10934700 w 11353799"/>
              <a:gd name="connsiteY9" fmla="*/ 10058400 h 10134600"/>
              <a:gd name="connsiteX10" fmla="*/ 11239500 w 11353799"/>
              <a:gd name="connsiteY10" fmla="*/ 9829800 h 10134600"/>
              <a:gd name="connsiteX11" fmla="*/ 11239500 w 11353799"/>
              <a:gd name="connsiteY11" fmla="*/ 9067800 h 10134600"/>
              <a:gd name="connsiteX12" fmla="*/ 6438900 w 11353799"/>
              <a:gd name="connsiteY12" fmla="*/ 381000 h 10134600"/>
              <a:gd name="connsiteX13" fmla="*/ 6134100 w 11353799"/>
              <a:gd name="connsiteY13" fmla="*/ 76200 h 10134600"/>
            </a:gdLst>
            <a:ahLst/>
            <a:cxnLst/>
            <a:rect l="l" t="t" r="r" b="b"/>
            <a:pathLst>
              <a:path w="11353799" h="10134600">
                <a:moveTo>
                  <a:pt x="6134100" y="76200"/>
                </a:moveTo>
                <a:cubicBezTo>
                  <a:pt x="6057900" y="0"/>
                  <a:pt x="5905500" y="0"/>
                  <a:pt x="5753100" y="0"/>
                </a:cubicBezTo>
                <a:cubicBezTo>
                  <a:pt x="5600700" y="0"/>
                  <a:pt x="5448300" y="0"/>
                  <a:pt x="5372100" y="76200"/>
                </a:cubicBezTo>
                <a:cubicBezTo>
                  <a:pt x="5219700" y="152400"/>
                  <a:pt x="5143500" y="304800"/>
                  <a:pt x="5067300" y="381000"/>
                </a:cubicBezTo>
                <a:lnTo>
                  <a:pt x="114300" y="9067800"/>
                </a:lnTo>
                <a:cubicBezTo>
                  <a:pt x="-38100" y="9296400"/>
                  <a:pt x="-38100" y="9601200"/>
                  <a:pt x="114300" y="9829800"/>
                </a:cubicBezTo>
                <a:cubicBezTo>
                  <a:pt x="190500" y="9982200"/>
                  <a:pt x="266700" y="9982200"/>
                  <a:pt x="419100" y="10058400"/>
                </a:cubicBezTo>
                <a:cubicBezTo>
                  <a:pt x="571500" y="10134600"/>
                  <a:pt x="647700" y="10134600"/>
                  <a:pt x="800100" y="10134600"/>
                </a:cubicBezTo>
                <a:lnTo>
                  <a:pt x="10553700" y="10134600"/>
                </a:lnTo>
                <a:cubicBezTo>
                  <a:pt x="10706100" y="10134600"/>
                  <a:pt x="10858500" y="10134600"/>
                  <a:pt x="10934700" y="10058400"/>
                </a:cubicBezTo>
                <a:cubicBezTo>
                  <a:pt x="11087100" y="9982200"/>
                  <a:pt x="11163300" y="9906000"/>
                  <a:pt x="11239500" y="9829800"/>
                </a:cubicBezTo>
                <a:cubicBezTo>
                  <a:pt x="11391900" y="9601200"/>
                  <a:pt x="11391900" y="9296400"/>
                  <a:pt x="11239500" y="9067800"/>
                </a:cubicBezTo>
                <a:lnTo>
                  <a:pt x="6438900" y="381000"/>
                </a:lnTo>
                <a:cubicBezTo>
                  <a:pt x="6362700" y="304800"/>
                  <a:pt x="6286500" y="152400"/>
                  <a:pt x="6134100" y="76200"/>
                </a:cubicBezTo>
                <a:close/>
              </a:path>
            </a:pathLst>
          </a:custGeom>
          <a:solidFill>
            <a:schemeClr val="bg1"/>
          </a:solidFill>
          <a:ln w="11906" cap="flat">
            <a:no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11544299" y="6565798"/>
            <a:ext cx="342900" cy="111047"/>
          </a:xfrm>
          <a:custGeom>
            <a:avLst/>
            <a:gdLst>
              <a:gd name="connsiteX0" fmla="*/ 98626 w 342900"/>
              <a:gd name="connsiteY0" fmla="*/ 82247 h 111047"/>
              <a:gd name="connsiteX1" fmla="*/ 342899 w 342900"/>
              <a:gd name="connsiteY1" fmla="*/ 82247 h 111047"/>
              <a:gd name="connsiteX2" fmla="*/ 342899 w 342900"/>
              <a:gd name="connsiteY2" fmla="*/ 111047 h 111047"/>
              <a:gd name="connsiteX3" fmla="*/ 98626 w 342900"/>
              <a:gd name="connsiteY3" fmla="*/ 111047 h 111047"/>
              <a:gd name="connsiteX4" fmla="*/ 0 w 342900"/>
              <a:gd name="connsiteY4" fmla="*/ 0 h 111047"/>
              <a:gd name="connsiteX5" fmla="*/ 342900 w 342900"/>
              <a:gd name="connsiteY5" fmla="*/ 0 h 111047"/>
              <a:gd name="connsiteX6" fmla="*/ 342900 w 342900"/>
              <a:gd name="connsiteY6" fmla="*/ 28800 h 111047"/>
              <a:gd name="connsiteX7" fmla="*/ 0 w 342900"/>
              <a:gd name="connsiteY7" fmla="*/ 28800 h 111047"/>
            </a:gdLst>
            <a:ahLst/>
            <a:cxnLst/>
            <a:rect l="l" t="t" r="r" b="b"/>
            <a:pathLst>
              <a:path w="342900" h="111047">
                <a:moveTo>
                  <a:pt x="98626" y="82247"/>
                </a:moveTo>
                <a:lnTo>
                  <a:pt x="342899" y="82247"/>
                </a:lnTo>
                <a:lnTo>
                  <a:pt x="342899" y="111047"/>
                </a:lnTo>
                <a:lnTo>
                  <a:pt x="98626" y="111047"/>
                </a:lnTo>
                <a:close/>
                <a:moveTo>
                  <a:pt x="0" y="0"/>
                </a:moveTo>
                <a:lnTo>
                  <a:pt x="342900" y="0"/>
                </a:lnTo>
                <a:lnTo>
                  <a:pt x="342900" y="28800"/>
                </a:lnTo>
                <a:lnTo>
                  <a:pt x="0" y="28800"/>
                </a:lnTo>
                <a:close/>
              </a:path>
            </a:pathLst>
          </a:cu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rot="5400000">
            <a:off x="9472920" y="460678"/>
            <a:ext cx="6523564" cy="5936644"/>
          </a:xfrm>
          <a:prstGeom prst="hexagon">
            <a:avLst/>
          </a:prstGeom>
          <a:gradFill>
            <a:gsLst>
              <a:gs pos="0">
                <a:schemeClr val="bg1">
                  <a:alpha val="0"/>
                </a:schemeClr>
              </a:gs>
              <a:gs pos="100000">
                <a:schemeClr val="bg1">
                  <a:alpha val="10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2775843" y="4960608"/>
            <a:ext cx="1659617" cy="417368"/>
          </a:xfrm>
          <a:prstGeom prst="roundRect">
            <a:avLst>
              <a:gd name="adj" fmla="val 12600"/>
            </a:avLst>
          </a:prstGeom>
          <a:gradFill>
            <a:gsLst>
              <a:gs pos="51000">
                <a:schemeClr val="accent1"/>
              </a:gs>
              <a:gs pos="100000">
                <a:schemeClr val="accent1">
                  <a:lumMod val="60000"/>
                  <a:lumOff val="40000"/>
                </a:schemeClr>
              </a:gs>
            </a:gsLst>
            <a:lin ang="2700000" scaled="0"/>
          </a:gradFill>
          <a:ln w="9525"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869456" y="4960608"/>
            <a:ext cx="1659617" cy="417368"/>
          </a:xfrm>
          <a:prstGeom prst="roundRect">
            <a:avLst>
              <a:gd name="adj" fmla="val 12600"/>
            </a:avLst>
          </a:prstGeom>
          <a:gradFill>
            <a:gsLst>
              <a:gs pos="51000">
                <a:schemeClr val="accent1"/>
              </a:gs>
              <a:gs pos="100000">
                <a:schemeClr val="accent1">
                  <a:lumMod val="60000"/>
                  <a:lumOff val="40000"/>
                </a:schemeClr>
              </a:gs>
            </a:gsLst>
            <a:lin ang="2700000" scaled="0"/>
          </a:gradFill>
          <a:ln w="9525" cap="sq">
            <a:noFill/>
            <a:miter/>
          </a:ln>
        </p:spPr>
        <p:txBody>
          <a:bodyPr vert="horz" wrap="square" lIns="91440" tIns="45720" rIns="91440" bIns="45720" rtlCol="0" anchor="ctr"/>
          <a:lstStyle/>
          <a:p>
            <a:pPr algn="ctr"/>
            <a:endParaRPr kumimoji="1" lang="zh-CN" altLang="en-US"/>
          </a:p>
        </p:txBody>
      </p:sp>
      <p:sp>
        <p:nvSpPr>
          <p:cNvPr id="22" name="标题 1"/>
          <p:cNvSpPr txBox="1"/>
          <p:nvPr/>
        </p:nvSpPr>
        <p:spPr>
          <a:xfrm>
            <a:off x="929189" y="5003936"/>
            <a:ext cx="1540150" cy="330712"/>
          </a:xfrm>
          <a:prstGeom prst="roundRect">
            <a:avLst>
              <a:gd name="adj" fmla="val 18730"/>
            </a:avLst>
          </a:prstGeom>
          <a:noFill/>
          <a:ln w="12700" cap="sq">
            <a:noFill/>
            <a:miter/>
          </a:ln>
        </p:spPr>
        <p:txBody>
          <a:bodyPr vert="horz" wrap="square" lIns="91440" tIns="45720" rIns="91440" bIns="45720" rtlCol="0" anchor="ctr"/>
          <a:lstStyle/>
          <a:p>
            <a:pPr algn="ctr"/>
            <a:r>
              <a:rPr kumimoji="1" lang="en-US" altLang="zh-CN" sz="1400" b="1" dirty="0" err="1">
                <a:ln w="12700">
                  <a:noFill/>
                </a:ln>
                <a:solidFill>
                  <a:srgbClr val="FFFFFF">
                    <a:alpha val="100000"/>
                  </a:srgbClr>
                </a:solidFill>
                <a:latin typeface="SimHei" panose="02010609060101010101" pitchFamily="49" charset="-122"/>
                <a:ea typeface="SimHei" panose="02010609060101010101" pitchFamily="49" charset="-122"/>
                <a:cs typeface="OPPOSans R"/>
              </a:rPr>
              <a:t>演讲人</a:t>
            </a:r>
            <a:r>
              <a:rPr kumimoji="1" lang="en-US" altLang="zh-CN" sz="1400" b="1" dirty="0">
                <a:ln w="12700">
                  <a:noFill/>
                </a:ln>
                <a:solidFill>
                  <a:srgbClr val="FFFFFF">
                    <a:alpha val="100000"/>
                  </a:srgbClr>
                </a:solidFill>
                <a:latin typeface="SimHei" panose="02010609060101010101" pitchFamily="49" charset="-122"/>
                <a:ea typeface="SimHei" panose="02010609060101010101" pitchFamily="49" charset="-122"/>
                <a:cs typeface="OPPOSans R"/>
              </a:rPr>
              <a:t>：</a:t>
            </a:r>
            <a:r>
              <a:rPr kumimoji="1" lang="zh-CN" altLang="en-US" sz="1400" b="1" dirty="0">
                <a:ln w="12700">
                  <a:noFill/>
                </a:ln>
                <a:solidFill>
                  <a:srgbClr val="FFFFFF">
                    <a:alpha val="100000"/>
                  </a:srgbClr>
                </a:solidFill>
                <a:latin typeface="SimHei" panose="02010609060101010101" pitchFamily="49" charset="-122"/>
                <a:ea typeface="SimHei" panose="02010609060101010101" pitchFamily="49" charset="-122"/>
                <a:cs typeface="OPPOSans R"/>
              </a:rPr>
              <a:t>张家玮</a:t>
            </a:r>
            <a:endParaRPr kumimoji="1" lang="zh-CN" altLang="en-US" sz="1400" b="1" dirty="0">
              <a:latin typeface="SimHei" panose="02010609060101010101" pitchFamily="49" charset="-122"/>
              <a:ea typeface="SimHei" panose="02010609060101010101" pitchFamily="49" charset="-122"/>
            </a:endParaRPr>
          </a:p>
        </p:txBody>
      </p:sp>
      <p:sp>
        <p:nvSpPr>
          <p:cNvPr id="23" name="标题 1"/>
          <p:cNvSpPr txBox="1"/>
          <p:nvPr/>
        </p:nvSpPr>
        <p:spPr>
          <a:xfrm>
            <a:off x="2835576" y="5008715"/>
            <a:ext cx="1540150" cy="330712"/>
          </a:xfrm>
          <a:prstGeom prst="roundRect">
            <a:avLst>
              <a:gd name="adj" fmla="val 18730"/>
            </a:avLst>
          </a:prstGeom>
          <a:noFill/>
          <a:ln w="12700" cap="sq">
            <a:noFill/>
            <a:miter/>
          </a:ln>
        </p:spPr>
        <p:txBody>
          <a:bodyPr vert="horz" wrap="square" lIns="91440" tIns="45720" rIns="91440" bIns="45720" rtlCol="0" anchor="ctr"/>
          <a:lstStyle/>
          <a:p>
            <a:pPr algn="ctr"/>
            <a:r>
              <a:rPr kumimoji="1" lang="en-US" altLang="zh-CN" sz="1400" b="1" dirty="0">
                <a:ln w="12700">
                  <a:noFill/>
                </a:ln>
                <a:solidFill>
                  <a:srgbClr val="FFFFFF">
                    <a:alpha val="100000"/>
                  </a:srgbClr>
                </a:solidFill>
                <a:latin typeface="SimHei" panose="02010609060101010101" pitchFamily="49" charset="-122"/>
                <a:ea typeface="SimHei" panose="02010609060101010101" pitchFamily="49" charset="-122"/>
                <a:cs typeface="OPPOSans R"/>
              </a:rPr>
              <a:t>时间：10.24</a:t>
            </a:r>
            <a:endParaRPr kumimoji="1" lang="zh-CN" altLang="en-US" b="1" dirty="0">
              <a:latin typeface="SimHei" panose="02010609060101010101" pitchFamily="49" charset="-122"/>
              <a:ea typeface="SimHei" panose="02010609060101010101" pitchFamily="49" charset="-122"/>
            </a:endParaRPr>
          </a:p>
        </p:txBody>
      </p:sp>
      <p:cxnSp>
        <p:nvCxnSpPr>
          <p:cNvPr id="24" name="标题 1"/>
          <p:cNvCxnSpPr/>
          <p:nvPr/>
        </p:nvCxnSpPr>
        <p:spPr>
          <a:xfrm>
            <a:off x="2355574" y="4585317"/>
            <a:ext cx="3035300" cy="0"/>
          </a:xfrm>
          <a:prstGeom prst="line">
            <a:avLst/>
          </a:prstGeom>
          <a:noFill/>
          <a:ln w="6350" cap="sq">
            <a:solidFill>
              <a:schemeClr val="tx1">
                <a:lumMod val="65000"/>
                <a:lumOff val="35000"/>
              </a:schemeClr>
            </a:solidFill>
            <a:miter/>
          </a:ln>
        </p:spPr>
      </p:cxnSp>
      <p:sp>
        <p:nvSpPr>
          <p:cNvPr id="25" name="标题 1"/>
          <p:cNvSpPr txBox="1"/>
          <p:nvPr/>
        </p:nvSpPr>
        <p:spPr>
          <a:xfrm>
            <a:off x="854537" y="6284312"/>
            <a:ext cx="268882" cy="268882"/>
          </a:xfrm>
          <a:prstGeom prst="ellipse">
            <a:avLst/>
          </a:prstGeom>
          <a:solidFill>
            <a:schemeClr val="bg1"/>
          </a:solidFill>
          <a:ln w="12700" cap="sq">
            <a:solidFill>
              <a:schemeClr val="tx1">
                <a:lumMod val="85000"/>
                <a:lumOff val="15000"/>
              </a:schemeClr>
            </a:solidFill>
            <a:miter/>
          </a:ln>
        </p:spPr>
        <p:txBody>
          <a:bodyPr vert="horz" wrap="square" lIns="91440" tIns="45720" rIns="91440" bIns="45720" rtlCol="0" anchor="ctr"/>
          <a:lstStyle/>
          <a:p>
            <a:pPr algn="ctr"/>
            <a:endParaRPr kumimoji="1" lang="zh-CN" altLang="en-US"/>
          </a:p>
        </p:txBody>
      </p:sp>
      <p:sp>
        <p:nvSpPr>
          <p:cNvPr id="26" name="标题 1"/>
          <p:cNvSpPr txBox="1"/>
          <p:nvPr/>
        </p:nvSpPr>
        <p:spPr>
          <a:xfrm>
            <a:off x="952953" y="6364259"/>
            <a:ext cx="89170" cy="108989"/>
          </a:xfrm>
          <a:custGeom>
            <a:avLst/>
            <a:gdLst>
              <a:gd name="connsiteX0" fmla="*/ 1308571 w 1443284"/>
              <a:gd name="connsiteY0" fmla="*/ 676022 h 1764072"/>
              <a:gd name="connsiteX1" fmla="*/ 1308571 w 1443284"/>
              <a:gd name="connsiteY1" fmla="*/ 1087904 h 1764072"/>
              <a:gd name="connsiteX2" fmla="*/ 325189 w 1443284"/>
              <a:gd name="connsiteY2" fmla="*/ 1710749 h 1764072"/>
              <a:gd name="connsiteX3" fmla="*/ 0 w 1443284"/>
              <a:gd name="connsiteY3" fmla="*/ 1545550 h 1764072"/>
              <a:gd name="connsiteX4" fmla="*/ 0 w 1443284"/>
              <a:gd name="connsiteY4" fmla="*/ 218561 h 1764072"/>
              <a:gd name="connsiteX5" fmla="*/ 325189 w 1443284"/>
              <a:gd name="connsiteY5" fmla="*/ 53362 h 1764072"/>
              <a:gd name="connsiteX6" fmla="*/ 1308571 w 1443284"/>
              <a:gd name="connsiteY6" fmla="*/ 676022 h 1764072"/>
            </a:gdLst>
            <a:ahLst/>
            <a:cxnLst/>
            <a:rect l="l" t="t" r="r" b="b"/>
            <a:pathLst>
              <a:path w="1443284" h="1764072">
                <a:moveTo>
                  <a:pt x="1308571" y="676022"/>
                </a:moveTo>
                <a:cubicBezTo>
                  <a:pt x="1488281" y="789689"/>
                  <a:pt x="1488095" y="974236"/>
                  <a:pt x="1308571" y="1087904"/>
                </a:cubicBezTo>
                <a:lnTo>
                  <a:pt x="325189" y="1710749"/>
                </a:lnTo>
                <a:cubicBezTo>
                  <a:pt x="145479" y="1824417"/>
                  <a:pt x="0" y="1750375"/>
                  <a:pt x="0" y="1545550"/>
                </a:cubicBezTo>
                <a:lnTo>
                  <a:pt x="0" y="218561"/>
                </a:lnTo>
                <a:cubicBezTo>
                  <a:pt x="0" y="13551"/>
                  <a:pt x="145666" y="-60305"/>
                  <a:pt x="325189" y="53362"/>
                </a:cubicBezTo>
                <a:lnTo>
                  <a:pt x="1308571" y="676022"/>
                </a:lnTo>
                <a:close/>
              </a:path>
            </a:pathLst>
          </a:custGeom>
          <a:solidFill>
            <a:schemeClr val="accent2"/>
          </a:solidFill>
          <a:ln w="1860" cap="flat">
            <a:noFill/>
            <a:miter/>
          </a:ln>
        </p:spPr>
        <p:txBody>
          <a:bodyPr vert="horz" wrap="square" lIns="91440" tIns="45720" rIns="91440" bIns="45720" rtlCol="0" anchor="ctr"/>
          <a:lstStyle/>
          <a:p>
            <a:pPr algn="l"/>
            <a:endParaRPr kumimoji="1" lang="zh-CN" altLang="en-US"/>
          </a:p>
        </p:txBody>
      </p:sp>
      <p:pic>
        <p:nvPicPr>
          <p:cNvPr id="27" name="图片 26"/>
          <p:cNvPicPr>
            <a:picLocks noChangeAspect="1"/>
          </p:cNvPicPr>
          <p:nvPr/>
        </p:nvPicPr>
        <p:blipFill>
          <a:blip r:embed="rId2">
            <a:alphaModFix/>
          </a:blip>
          <a:srcRect l="89"/>
          <a:stretch>
            <a:fillRect/>
          </a:stretch>
        </p:blipFill>
        <p:spPr>
          <a:xfrm>
            <a:off x="6912518" y="1738833"/>
            <a:ext cx="3082100" cy="3383573"/>
          </a:xfrm>
          <a:custGeom>
            <a:avLst/>
            <a:gdLst/>
            <a:ahLst/>
            <a:cxnLst/>
            <a:rect l="l" t="t" r="r" b="b"/>
            <a:pathLst>
              <a:path w="3086100" h="3378200">
                <a:moveTo>
                  <a:pt x="1534579" y="0"/>
                </a:moveTo>
                <a:lnTo>
                  <a:pt x="1547519" y="0"/>
                </a:lnTo>
                <a:lnTo>
                  <a:pt x="3082100" y="767291"/>
                </a:lnTo>
                <a:lnTo>
                  <a:pt x="3082100" y="2613048"/>
                </a:lnTo>
                <a:lnTo>
                  <a:pt x="1541049" y="3383573"/>
                </a:lnTo>
                <a:lnTo>
                  <a:pt x="0" y="2613048"/>
                </a:lnTo>
                <a:lnTo>
                  <a:pt x="0" y="767291"/>
                </a:lnTo>
                <a:close/>
              </a:path>
            </a:pathLst>
          </a:custGeom>
          <a:noFill/>
          <a:ln>
            <a:noFill/>
          </a:ln>
        </p:spPr>
      </p:pic>
      <p:sp>
        <p:nvSpPr>
          <p:cNvPr id="28" name="标题 1"/>
          <p:cNvSpPr txBox="1"/>
          <p:nvPr/>
        </p:nvSpPr>
        <p:spPr>
          <a:xfrm>
            <a:off x="9465968" y="1552321"/>
            <a:ext cx="487564" cy="487564"/>
          </a:xfrm>
          <a:prstGeom prst="ellipse">
            <a:avLst/>
          </a:prstGeom>
          <a:solidFill>
            <a:schemeClr val="bg1"/>
          </a:solidFill>
          <a:ln w="12700" cap="sq">
            <a:noFill/>
            <a:miter/>
          </a:ln>
          <a:effectLst>
            <a:outerShdw blurRad="190500" dist="38100" dir="2700000" algn="tl" rotWithShape="0">
              <a:srgbClr val="000000">
                <a:alpha val="20000"/>
              </a:srgbClr>
            </a:outerShdw>
          </a:effectLst>
        </p:spPr>
        <p:txBody>
          <a:bodyPr vert="horz" wrap="square" lIns="91440" tIns="45720" rIns="91440" bIns="45720" rtlCol="0" anchor="ctr"/>
          <a:lstStyle/>
          <a:p>
            <a:pPr algn="ctr"/>
            <a:endParaRPr kumimoji="1" lang="zh-CN" altLang="en-US"/>
          </a:p>
        </p:txBody>
      </p:sp>
      <p:sp>
        <p:nvSpPr>
          <p:cNvPr id="29" name="标题 1"/>
          <p:cNvSpPr txBox="1"/>
          <p:nvPr/>
        </p:nvSpPr>
        <p:spPr>
          <a:xfrm>
            <a:off x="9601660" y="1688013"/>
            <a:ext cx="216180" cy="216180"/>
          </a:xfrm>
          <a:prstGeom prst="star5">
            <a:avLst>
              <a:gd name="adj" fmla="val 21319"/>
              <a:gd name="hf" fmla="val 105146"/>
              <a:gd name="vf" fmla="val 110557"/>
            </a:avLst>
          </a:prstGeom>
          <a:gradFill>
            <a:gsLst>
              <a:gs pos="0">
                <a:schemeClr val="accent2"/>
              </a:gs>
              <a:gs pos="100000">
                <a:schemeClr val="accent1"/>
              </a:gs>
            </a:gsLst>
            <a:lin ang="2700000" scaled="0"/>
          </a:gradFill>
          <a:ln w="12700" cap="sq">
            <a:noFill/>
            <a:miter/>
          </a:ln>
        </p:spPr>
        <p:txBody>
          <a:bodyPr vert="horz" wrap="square" lIns="91440" tIns="45720" rIns="91440" bIns="45720" rtlCol="0" anchor="ctr"/>
          <a:lstStyle/>
          <a:p>
            <a:pPr algn="ctr"/>
            <a:endParaRPr kumimoji="1" lang="zh-CN" altLang="en-US"/>
          </a:p>
        </p:txBody>
      </p:sp>
      <p:sp>
        <p:nvSpPr>
          <p:cNvPr id="30" name="标题 1"/>
          <p:cNvSpPr txBox="1"/>
          <p:nvPr/>
        </p:nvSpPr>
        <p:spPr>
          <a:xfrm>
            <a:off x="322324" y="2205063"/>
            <a:ext cx="6008678" cy="2200795"/>
          </a:xfrm>
          <a:prstGeom prst="rect">
            <a:avLst/>
          </a:prstGeom>
          <a:noFill/>
          <a:ln>
            <a:noFill/>
          </a:ln>
        </p:spPr>
        <p:txBody>
          <a:bodyPr vert="horz" wrap="square" lIns="0" tIns="0" rIns="0" bIns="0" rtlCol="0" anchor="ctr"/>
          <a:lstStyle/>
          <a:p>
            <a:pPr algn="l"/>
            <a:r>
              <a:rPr kumimoji="1" lang="en-US" altLang="zh-CN" sz="3900" dirty="0" err="1">
                <a:ln w="12700">
                  <a:noFill/>
                </a:ln>
                <a:solidFill>
                  <a:srgbClr val="404040">
                    <a:alpha val="100000"/>
                  </a:srgbClr>
                </a:solidFill>
                <a:latin typeface="OPPOSans H"/>
                <a:ea typeface="OPPOSans H"/>
                <a:cs typeface="OPPOSans H"/>
              </a:rPr>
              <a:t>计算机网络实验课总结汇报</a:t>
            </a:r>
            <a:endParaRPr kumimoji="1"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0">
                <a:schemeClr val="bg1"/>
              </a:gs>
              <a:gs pos="100000">
                <a:schemeClr val="accent1">
                  <a:lumMod val="20000"/>
                  <a:lumOff val="80000"/>
                  <a:alpha val="5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1066800" y="1986280"/>
            <a:ext cx="6045200" cy="1686560"/>
          </a:xfrm>
          <a:prstGeom prst="roundRect">
            <a:avLst>
              <a:gd name="adj" fmla="val 8233"/>
            </a:avLst>
          </a:prstGeom>
          <a:solidFill>
            <a:schemeClr val="bg1">
              <a:lumMod val="95000"/>
            </a:schemeClr>
          </a:solidFill>
          <a:ln w="12700" cap="sq">
            <a:noFill/>
            <a:miter/>
          </a:ln>
          <a:effectLst>
            <a:outerShdw blurRad="50800" dist="38100" dir="8100000" algn="tr"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15" name="标题 1"/>
          <p:cNvSpPr txBox="1"/>
          <p:nvPr/>
        </p:nvSpPr>
        <p:spPr>
          <a:xfrm>
            <a:off x="1249680" y="2313264"/>
            <a:ext cx="5618482" cy="363896"/>
          </a:xfrm>
          <a:prstGeom prst="rect">
            <a:avLst/>
          </a:prstGeom>
          <a:noFill/>
          <a:ln>
            <a:noFill/>
          </a:ln>
        </p:spPr>
        <p:txBody>
          <a:bodyPr vert="horz" wrap="square" lIns="0" tIns="0" rIns="0" bIns="0" rtlCol="0" anchor="b"/>
          <a:lstStyle/>
          <a:p>
            <a:pPr algn="l"/>
            <a:r>
              <a:rPr kumimoji="1" lang="en-US" altLang="zh-CN" sz="1600">
                <a:ln w="12700">
                  <a:noFill/>
                </a:ln>
                <a:solidFill>
                  <a:srgbClr val="2A7ABF">
                    <a:alpha val="100000"/>
                  </a:srgbClr>
                </a:solidFill>
                <a:latin typeface="Source Han Sans CN Bold"/>
                <a:ea typeface="Source Han Sans CN Bold"/>
                <a:cs typeface="Source Han Sans CN Bold"/>
              </a:rPr>
              <a:t>广播网络的构建</a:t>
            </a:r>
            <a:endParaRPr kumimoji="1" lang="zh-CN" altLang="en-US"/>
          </a:p>
        </p:txBody>
      </p:sp>
      <p:sp>
        <p:nvSpPr>
          <p:cNvPr id="16" name="标题 1"/>
          <p:cNvSpPr txBox="1"/>
          <p:nvPr/>
        </p:nvSpPr>
        <p:spPr>
          <a:xfrm>
            <a:off x="1249678" y="2687319"/>
            <a:ext cx="5618482" cy="772161"/>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Source Han Sans"/>
                <a:ea typeface="Source Han Sans"/>
                <a:cs typeface="Source Han Sans"/>
              </a:rPr>
              <a:t>实验中构建了一个基于软件模拟的广播网络，使用集线器将多个节点互连。分析了集线器的工作原理，即从任一端口接收到的数据包都会广播到所有其他端口。通过ping命令测试了网络连通性，并使用iperf工具测量了网络带宽。</a:t>
            </a:r>
            <a:endParaRPr kumimoji="1" lang="zh-CN" altLang="en-US" sz="1400" dirty="0"/>
          </a:p>
        </p:txBody>
      </p:sp>
      <p:sp>
        <p:nvSpPr>
          <p:cNvPr id="17" name="标题 1"/>
          <p:cNvSpPr txBox="1"/>
          <p:nvPr/>
        </p:nvSpPr>
        <p:spPr>
          <a:xfrm>
            <a:off x="1249680" y="2201889"/>
            <a:ext cx="473919" cy="36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1249680" y="4131904"/>
            <a:ext cx="5618482" cy="363896"/>
          </a:xfrm>
          <a:prstGeom prst="rect">
            <a:avLst/>
          </a:prstGeom>
          <a:noFill/>
          <a:ln>
            <a:noFill/>
          </a:ln>
        </p:spPr>
        <p:txBody>
          <a:bodyPr vert="horz" wrap="square" lIns="0" tIns="0" rIns="0" bIns="0" rtlCol="0" anchor="b"/>
          <a:lstStyle/>
          <a:p>
            <a:pPr algn="l"/>
            <a:r>
              <a:rPr kumimoji="1" lang="en-US" altLang="zh-CN" sz="1600">
                <a:ln w="12700">
                  <a:noFill/>
                </a:ln>
                <a:solidFill>
                  <a:srgbClr val="2A7ABF">
                    <a:alpha val="100000"/>
                  </a:srgbClr>
                </a:solidFill>
                <a:latin typeface="Source Han Sans CN Bold"/>
                <a:ea typeface="Source Han Sans CN Bold"/>
                <a:cs typeface="Source Han Sans CN Bold"/>
              </a:rPr>
              <a:t>广播风暴的产生与影响</a:t>
            </a:r>
            <a:endParaRPr kumimoji="1" lang="zh-CN" altLang="en-US"/>
          </a:p>
        </p:txBody>
      </p:sp>
      <p:sp>
        <p:nvSpPr>
          <p:cNvPr id="19" name="标题 1"/>
          <p:cNvSpPr txBox="1"/>
          <p:nvPr/>
        </p:nvSpPr>
        <p:spPr>
          <a:xfrm>
            <a:off x="1249678" y="4505959"/>
            <a:ext cx="5618482" cy="772161"/>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Source Han Sans"/>
                <a:ea typeface="Source Han Sans"/>
                <a:cs typeface="Source Han Sans"/>
              </a:rPr>
              <a:t>在一个带有环路的网络中，广播包会在环路中不断循环，导致广播风暴。实验中观察了广播风暴对网络性能的影响，分析了网络拥堵和丢包现象。探讨了避免广播风暴的策略，如使用生成树协议来阻断环路。</a:t>
            </a:r>
            <a:endParaRPr kumimoji="1" lang="zh-CN" altLang="en-US" sz="1400" dirty="0"/>
          </a:p>
        </p:txBody>
      </p:sp>
      <p:sp>
        <p:nvSpPr>
          <p:cNvPr id="20" name="标题 1"/>
          <p:cNvSpPr txBox="1"/>
          <p:nvPr/>
        </p:nvSpPr>
        <p:spPr>
          <a:xfrm>
            <a:off x="1249680" y="4020529"/>
            <a:ext cx="473919" cy="36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301625" y="115977"/>
            <a:ext cx="822140" cy="822140"/>
          </a:xfrm>
          <a:prstGeom prst="donut">
            <a:avLst>
              <a:gd name="adj" fmla="val 17630"/>
            </a:avLst>
          </a:prstGeom>
          <a:gradFill>
            <a:gsLst>
              <a:gs pos="0">
                <a:schemeClr val="accent1">
                  <a:lumMod val="40000"/>
                  <a:lumOff val="60000"/>
                </a:schemeClr>
              </a:gs>
              <a:gs pos="100000">
                <a:schemeClr val="bg1"/>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22" name="标题 1"/>
          <p:cNvSpPr txBox="1"/>
          <p:nvPr/>
        </p:nvSpPr>
        <p:spPr>
          <a:xfrm>
            <a:off x="454660" y="427377"/>
            <a:ext cx="10350500" cy="432000"/>
          </a:xfrm>
          <a:prstGeom prst="rect">
            <a:avLst/>
          </a:prstGeom>
          <a:noFill/>
          <a:ln>
            <a:noFill/>
          </a:ln>
        </p:spPr>
        <p:txBody>
          <a:bodyPr vert="horz" wrap="square" lIns="0" tIns="0" rIns="0" bIns="0" rtlCol="0" anchor="ctr"/>
          <a:lstStyle/>
          <a:p>
            <a:pPr algn="l"/>
            <a:r>
              <a:rPr kumimoji="1" lang="en-US" altLang="zh-CN" sz="3200">
                <a:ln w="12700">
                  <a:noFill/>
                </a:ln>
                <a:solidFill>
                  <a:srgbClr val="2A7ABF">
                    <a:alpha val="100000"/>
                  </a:srgbClr>
                </a:solidFill>
                <a:latin typeface="Source Han Sans CN Bold"/>
                <a:ea typeface="Source Han Sans CN Bold"/>
                <a:cs typeface="Source Han Sans CN Bold"/>
              </a:rPr>
              <a:t>集线器的广播机制</a:t>
            </a:r>
            <a:endParaRPr kumimoji="1" lang="zh-CN" altLang="en-US"/>
          </a:p>
        </p:txBody>
      </p:sp>
      <p:pic>
        <p:nvPicPr>
          <p:cNvPr id="24" name="图片 23">
            <a:extLst>
              <a:ext uri="{FF2B5EF4-FFF2-40B4-BE49-F238E27FC236}">
                <a16:creationId xmlns:a16="http://schemas.microsoft.com/office/drawing/2014/main" id="{F7C8E195-B6AF-271C-8FB4-600326F48BDB}"/>
              </a:ext>
            </a:extLst>
          </p:cNvPr>
          <p:cNvPicPr>
            <a:picLocks noChangeAspect="1"/>
          </p:cNvPicPr>
          <p:nvPr/>
        </p:nvPicPr>
        <p:blipFill rotWithShape="1">
          <a:blip r:embed="rId2">
            <a:extLst>
              <a:ext uri="{28A0092B-C50C-407E-A947-70E740481C1C}">
                <a14:useLocalDpi xmlns:a14="http://schemas.microsoft.com/office/drawing/2010/main" val="0"/>
              </a:ext>
            </a:extLst>
          </a:blip>
          <a:srcRect r="44472"/>
          <a:stretch/>
        </p:blipFill>
        <p:spPr>
          <a:xfrm>
            <a:off x="7294878" y="1652150"/>
            <a:ext cx="4668630" cy="362597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0">
                <a:schemeClr val="bg1"/>
              </a:gs>
              <a:gs pos="100000">
                <a:schemeClr val="accent1">
                  <a:lumMod val="20000"/>
                  <a:lumOff val="80000"/>
                  <a:alpha val="5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6563816" y="2324917"/>
            <a:ext cx="504000" cy="504000"/>
          </a:xfrm>
          <a:custGeom>
            <a:avLst/>
            <a:gdLst>
              <a:gd name="connsiteX0" fmla="*/ 2386013 w 2386012"/>
              <a:gd name="connsiteY0" fmla="*/ 0 h 1719262"/>
              <a:gd name="connsiteX1" fmla="*/ 42863 w 2386012"/>
              <a:gd name="connsiteY1" fmla="*/ 0 h 1719262"/>
              <a:gd name="connsiteX2" fmla="*/ 881063 w 2386012"/>
              <a:gd name="connsiteY2" fmla="*/ 838200 h 1719262"/>
              <a:gd name="connsiteX3" fmla="*/ 0 w 2386012"/>
              <a:gd name="connsiteY3" fmla="*/ 1719263 h 1719262"/>
              <a:gd name="connsiteX4" fmla="*/ 2386013 w 2386012"/>
              <a:gd name="connsiteY4" fmla="*/ 1719263 h 1719262"/>
              <a:gd name="connsiteX5" fmla="*/ 2386013 w 2386012"/>
              <a:gd name="connsiteY5" fmla="*/ 0 h 1719262"/>
            </a:gdLst>
            <a:ahLst/>
            <a:cxnLst/>
            <a:rect l="l" t="t" r="r" b="b"/>
            <a:pathLst>
              <a:path w="2386012" h="1719262">
                <a:moveTo>
                  <a:pt x="2386013" y="0"/>
                </a:moveTo>
                <a:lnTo>
                  <a:pt x="42863" y="0"/>
                </a:lnTo>
                <a:lnTo>
                  <a:pt x="881063" y="838200"/>
                </a:lnTo>
                <a:lnTo>
                  <a:pt x="0" y="1719263"/>
                </a:lnTo>
                <a:lnTo>
                  <a:pt x="2386013" y="1719263"/>
                </a:lnTo>
                <a:lnTo>
                  <a:pt x="2386013" y="0"/>
                </a:lnTo>
                <a:close/>
              </a:path>
            </a:pathLst>
          </a:custGeom>
          <a:solidFill>
            <a:schemeClr val="accent1">
              <a:lumMod val="75000"/>
            </a:schemeClr>
          </a:solidFill>
          <a:ln cap="flat">
            <a:noFill/>
            <a:prstDash val="solid"/>
            <a:miter/>
          </a:ln>
        </p:spPr>
        <p:txBody>
          <a:bodyPr vert="horz" wrap="square" lIns="91440" tIns="45720" rIns="91440" bIns="45720" rtlCol="0" anchor="ctr"/>
          <a:lstStyle/>
          <a:p>
            <a:pPr algn="l"/>
            <a:endParaRPr kumimoji="1" lang="zh-CN" altLang="en-US"/>
          </a:p>
        </p:txBody>
      </p:sp>
      <p:sp>
        <p:nvSpPr>
          <p:cNvPr id="4" name="标题 1"/>
          <p:cNvSpPr txBox="1"/>
          <p:nvPr/>
        </p:nvSpPr>
        <p:spPr>
          <a:xfrm flipH="1">
            <a:off x="11066359" y="2310689"/>
            <a:ext cx="504000" cy="504000"/>
          </a:xfrm>
          <a:custGeom>
            <a:avLst/>
            <a:gdLst>
              <a:gd name="connsiteX0" fmla="*/ 2386013 w 2386012"/>
              <a:gd name="connsiteY0" fmla="*/ 0 h 1719262"/>
              <a:gd name="connsiteX1" fmla="*/ 42863 w 2386012"/>
              <a:gd name="connsiteY1" fmla="*/ 0 h 1719262"/>
              <a:gd name="connsiteX2" fmla="*/ 881063 w 2386012"/>
              <a:gd name="connsiteY2" fmla="*/ 838200 h 1719262"/>
              <a:gd name="connsiteX3" fmla="*/ 0 w 2386012"/>
              <a:gd name="connsiteY3" fmla="*/ 1719263 h 1719262"/>
              <a:gd name="connsiteX4" fmla="*/ 2386013 w 2386012"/>
              <a:gd name="connsiteY4" fmla="*/ 1719263 h 1719262"/>
              <a:gd name="connsiteX5" fmla="*/ 2386013 w 2386012"/>
              <a:gd name="connsiteY5" fmla="*/ 0 h 1719262"/>
            </a:gdLst>
            <a:ahLst/>
            <a:cxnLst/>
            <a:rect l="l" t="t" r="r" b="b"/>
            <a:pathLst>
              <a:path w="2386012" h="1719262">
                <a:moveTo>
                  <a:pt x="2386013" y="0"/>
                </a:moveTo>
                <a:lnTo>
                  <a:pt x="42863" y="0"/>
                </a:lnTo>
                <a:lnTo>
                  <a:pt x="881063" y="838200"/>
                </a:lnTo>
                <a:lnTo>
                  <a:pt x="0" y="1719263"/>
                </a:lnTo>
                <a:lnTo>
                  <a:pt x="2386013" y="1719263"/>
                </a:lnTo>
                <a:lnTo>
                  <a:pt x="2386013" y="0"/>
                </a:lnTo>
                <a:close/>
              </a:path>
            </a:pathLst>
          </a:custGeom>
          <a:solidFill>
            <a:schemeClr val="accent1">
              <a:lumMod val="75000"/>
            </a:schemeClr>
          </a:solidFill>
          <a:ln cap="flat">
            <a:noFill/>
            <a:prstDash val="solid"/>
            <a:miter/>
          </a:ln>
        </p:spPr>
        <p:txBody>
          <a:bodyPr vert="horz" wrap="square" lIns="91440" tIns="45720" rIns="91440" bIns="45720" rtlCol="0" anchor="ctr"/>
          <a:lstStyle/>
          <a:p>
            <a:pPr algn="l"/>
            <a:endParaRPr kumimoji="1" lang="zh-CN" altLang="en-US"/>
          </a:p>
        </p:txBody>
      </p:sp>
      <p:sp>
        <p:nvSpPr>
          <p:cNvPr id="5" name="标题 1"/>
          <p:cNvSpPr txBox="1"/>
          <p:nvPr/>
        </p:nvSpPr>
        <p:spPr>
          <a:xfrm>
            <a:off x="6899135" y="2218763"/>
            <a:ext cx="4320000" cy="504000"/>
          </a:xfrm>
          <a:prstGeom prst="rect">
            <a:avLst/>
          </a:prstGeom>
          <a:solidFill>
            <a:schemeClr val="accent1"/>
          </a:solidFill>
          <a:ln cap="sq">
            <a:noFill/>
            <a:prstDash val="solid"/>
          </a:ln>
        </p:spPr>
        <p:txBody>
          <a:bodyPr vert="horz" wrap="square" lIns="91440" tIns="45720" rIns="91440" bIns="45720" rtlCol="0" anchor="t"/>
          <a:lstStyle/>
          <a:p>
            <a:pPr algn="l"/>
            <a:endParaRPr kumimoji="1" lang="zh-CN" altLang="en-US"/>
          </a:p>
        </p:txBody>
      </p:sp>
      <p:sp>
        <p:nvSpPr>
          <p:cNvPr id="6" name="标题 1"/>
          <p:cNvSpPr txBox="1"/>
          <p:nvPr/>
        </p:nvSpPr>
        <p:spPr>
          <a:xfrm>
            <a:off x="964541" y="2312934"/>
            <a:ext cx="504000" cy="504000"/>
          </a:xfrm>
          <a:custGeom>
            <a:avLst/>
            <a:gdLst>
              <a:gd name="connsiteX0" fmla="*/ 2386013 w 2386012"/>
              <a:gd name="connsiteY0" fmla="*/ 0 h 1719262"/>
              <a:gd name="connsiteX1" fmla="*/ 42863 w 2386012"/>
              <a:gd name="connsiteY1" fmla="*/ 0 h 1719262"/>
              <a:gd name="connsiteX2" fmla="*/ 881063 w 2386012"/>
              <a:gd name="connsiteY2" fmla="*/ 838200 h 1719262"/>
              <a:gd name="connsiteX3" fmla="*/ 0 w 2386012"/>
              <a:gd name="connsiteY3" fmla="*/ 1719263 h 1719262"/>
              <a:gd name="connsiteX4" fmla="*/ 2386013 w 2386012"/>
              <a:gd name="connsiteY4" fmla="*/ 1719263 h 1719262"/>
              <a:gd name="connsiteX5" fmla="*/ 2386013 w 2386012"/>
              <a:gd name="connsiteY5" fmla="*/ 0 h 1719262"/>
            </a:gdLst>
            <a:ahLst/>
            <a:cxnLst/>
            <a:rect l="l" t="t" r="r" b="b"/>
            <a:pathLst>
              <a:path w="2386012" h="1719262">
                <a:moveTo>
                  <a:pt x="2386013" y="0"/>
                </a:moveTo>
                <a:lnTo>
                  <a:pt x="42863" y="0"/>
                </a:lnTo>
                <a:lnTo>
                  <a:pt x="881063" y="838200"/>
                </a:lnTo>
                <a:lnTo>
                  <a:pt x="0" y="1719263"/>
                </a:lnTo>
                <a:lnTo>
                  <a:pt x="2386013" y="1719263"/>
                </a:lnTo>
                <a:lnTo>
                  <a:pt x="2386013" y="0"/>
                </a:lnTo>
                <a:close/>
              </a:path>
            </a:pathLst>
          </a:custGeom>
          <a:solidFill>
            <a:schemeClr val="accent2">
              <a:lumMod val="75000"/>
            </a:schemeClr>
          </a:solidFill>
          <a:ln cap="flat">
            <a:noFill/>
            <a:prstDash val="solid"/>
            <a:miter/>
          </a:ln>
        </p:spPr>
        <p:txBody>
          <a:bodyPr vert="horz" wrap="square" lIns="91440" tIns="45720" rIns="91440" bIns="45720" rtlCol="0" anchor="ctr"/>
          <a:lstStyle/>
          <a:p>
            <a:pPr algn="l"/>
            <a:endParaRPr kumimoji="1" lang="zh-CN" altLang="en-US"/>
          </a:p>
        </p:txBody>
      </p:sp>
      <p:sp>
        <p:nvSpPr>
          <p:cNvPr id="7" name="标题 1"/>
          <p:cNvSpPr txBox="1"/>
          <p:nvPr/>
        </p:nvSpPr>
        <p:spPr>
          <a:xfrm flipH="1">
            <a:off x="5467085" y="2298706"/>
            <a:ext cx="504000" cy="504000"/>
          </a:xfrm>
          <a:custGeom>
            <a:avLst/>
            <a:gdLst>
              <a:gd name="connsiteX0" fmla="*/ 2386013 w 2386012"/>
              <a:gd name="connsiteY0" fmla="*/ 0 h 1719262"/>
              <a:gd name="connsiteX1" fmla="*/ 42863 w 2386012"/>
              <a:gd name="connsiteY1" fmla="*/ 0 h 1719262"/>
              <a:gd name="connsiteX2" fmla="*/ 881063 w 2386012"/>
              <a:gd name="connsiteY2" fmla="*/ 838200 h 1719262"/>
              <a:gd name="connsiteX3" fmla="*/ 0 w 2386012"/>
              <a:gd name="connsiteY3" fmla="*/ 1719263 h 1719262"/>
              <a:gd name="connsiteX4" fmla="*/ 2386013 w 2386012"/>
              <a:gd name="connsiteY4" fmla="*/ 1719263 h 1719262"/>
              <a:gd name="connsiteX5" fmla="*/ 2386013 w 2386012"/>
              <a:gd name="connsiteY5" fmla="*/ 0 h 1719262"/>
            </a:gdLst>
            <a:ahLst/>
            <a:cxnLst/>
            <a:rect l="l" t="t" r="r" b="b"/>
            <a:pathLst>
              <a:path w="2386012" h="1719262">
                <a:moveTo>
                  <a:pt x="2386013" y="0"/>
                </a:moveTo>
                <a:lnTo>
                  <a:pt x="42863" y="0"/>
                </a:lnTo>
                <a:lnTo>
                  <a:pt x="881063" y="838200"/>
                </a:lnTo>
                <a:lnTo>
                  <a:pt x="0" y="1719263"/>
                </a:lnTo>
                <a:lnTo>
                  <a:pt x="2386013" y="1719263"/>
                </a:lnTo>
                <a:lnTo>
                  <a:pt x="2386013" y="0"/>
                </a:lnTo>
                <a:close/>
              </a:path>
            </a:pathLst>
          </a:custGeom>
          <a:solidFill>
            <a:schemeClr val="accent2">
              <a:lumMod val="75000"/>
            </a:schemeClr>
          </a:solidFill>
          <a:ln cap="flat">
            <a:noFill/>
            <a:prstDash val="solid"/>
            <a:miter/>
          </a:ln>
        </p:spPr>
        <p:txBody>
          <a:bodyPr vert="horz" wrap="square" lIns="91440" tIns="45720" rIns="91440" bIns="45720" rtlCol="0" anchor="ctr"/>
          <a:lstStyle/>
          <a:p>
            <a:pPr algn="l"/>
            <a:endParaRPr kumimoji="1" lang="zh-CN" altLang="en-US"/>
          </a:p>
        </p:txBody>
      </p:sp>
      <p:sp>
        <p:nvSpPr>
          <p:cNvPr id="8" name="标题 1"/>
          <p:cNvSpPr txBox="1"/>
          <p:nvPr/>
        </p:nvSpPr>
        <p:spPr>
          <a:xfrm>
            <a:off x="1299862" y="2206780"/>
            <a:ext cx="4320000" cy="504000"/>
          </a:xfrm>
          <a:prstGeom prst="rect">
            <a:avLst/>
          </a:prstGeom>
          <a:solidFill>
            <a:schemeClr val="accent2"/>
          </a:solidFill>
          <a:ln cap="sq">
            <a:noFill/>
            <a:prstDash val="solid"/>
          </a:ln>
        </p:spPr>
        <p:txBody>
          <a:bodyPr vert="horz" wrap="square" lIns="91440" tIns="45720" rIns="91440" bIns="45720" rtlCol="0" anchor="t"/>
          <a:lstStyle/>
          <a:p>
            <a:pPr algn="l"/>
            <a:endParaRPr kumimoji="1" lang="zh-CN" altLang="en-US"/>
          </a:p>
        </p:txBody>
      </p:sp>
      <p:sp>
        <p:nvSpPr>
          <p:cNvPr id="9" name="标题 1"/>
          <p:cNvSpPr txBox="1"/>
          <p:nvPr/>
        </p:nvSpPr>
        <p:spPr>
          <a:xfrm>
            <a:off x="1479862" y="2813775"/>
            <a:ext cx="3960000" cy="2749900"/>
          </a:xfrm>
          <a:prstGeom prst="rect">
            <a:avLst/>
          </a:prstGeom>
          <a:noFill/>
          <a:ln cap="sq">
            <a:noFill/>
          </a:ln>
          <a:effectLst/>
        </p:spPr>
        <p:txBody>
          <a:bodyPr vert="horz" wrap="square" lIns="0" tIns="0" rIns="0" bIns="0" rtlCol="0" anchor="t"/>
          <a:lstStyle/>
          <a:p>
            <a:pPr algn="ctr"/>
            <a:r>
              <a:rPr kumimoji="1" lang="en-US" altLang="zh-CN" sz="1600" dirty="0">
                <a:ln w="12700">
                  <a:noFill/>
                </a:ln>
                <a:solidFill>
                  <a:srgbClr val="262626">
                    <a:alpha val="100000"/>
                  </a:srgbClr>
                </a:solidFill>
                <a:latin typeface="Source Han Sans"/>
                <a:ea typeface="Source Han Sans"/>
                <a:cs typeface="Source Han Sans"/>
              </a:rPr>
              <a:t>实验中研究了交换机如何通过学习MAC地址来构建转发表，实现数据包的高效转发。分析了交换机在收到未知目的地数据包时的广播行为，以及如何通过学习源MAC地址来更新转发表。讨论了转发表老化机制的必要性，以及如何通过定期清除老化条目来适应网络拓扑的变化。</a:t>
            </a:r>
            <a:endParaRPr kumimoji="1" lang="zh-CN" altLang="en-US" sz="1600" dirty="0"/>
          </a:p>
        </p:txBody>
      </p:sp>
      <p:sp>
        <p:nvSpPr>
          <p:cNvPr id="10" name="标题 1"/>
          <p:cNvSpPr txBox="1"/>
          <p:nvPr/>
        </p:nvSpPr>
        <p:spPr>
          <a:xfrm>
            <a:off x="1492562" y="2280375"/>
            <a:ext cx="3960000" cy="311500"/>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FFFFFF">
                    <a:alpha val="100000"/>
                  </a:srgbClr>
                </a:solidFill>
                <a:latin typeface="Source Han Sans CN Bold"/>
                <a:ea typeface="Source Han Sans CN Bold"/>
                <a:cs typeface="Source Han Sans CN Bold"/>
              </a:rPr>
              <a:t>交换机转发表的学习</a:t>
            </a:r>
            <a:endParaRPr kumimoji="1" lang="zh-CN" altLang="en-US"/>
          </a:p>
        </p:txBody>
      </p:sp>
      <p:sp>
        <p:nvSpPr>
          <p:cNvPr id="11" name="标题 1"/>
          <p:cNvSpPr txBox="1"/>
          <p:nvPr/>
        </p:nvSpPr>
        <p:spPr>
          <a:xfrm>
            <a:off x="7105962" y="2293075"/>
            <a:ext cx="3960000" cy="311500"/>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FFFFFF">
                    <a:alpha val="100000"/>
                  </a:srgbClr>
                </a:solidFill>
                <a:latin typeface="Source Han Sans CN Bold"/>
                <a:ea typeface="Source Han Sans CN Bold"/>
                <a:cs typeface="Source Han Sans CN Bold"/>
              </a:rPr>
              <a:t>交换机性能测试</a:t>
            </a:r>
            <a:endParaRPr kumimoji="1" lang="zh-CN" altLang="en-US"/>
          </a:p>
        </p:txBody>
      </p:sp>
      <p:sp>
        <p:nvSpPr>
          <p:cNvPr id="12" name="标题 1"/>
          <p:cNvSpPr txBox="1"/>
          <p:nvPr/>
        </p:nvSpPr>
        <p:spPr>
          <a:xfrm>
            <a:off x="7104535" y="2813775"/>
            <a:ext cx="3960000" cy="2762600"/>
          </a:xfrm>
          <a:prstGeom prst="rect">
            <a:avLst/>
          </a:prstGeom>
          <a:noFill/>
          <a:ln cap="sq">
            <a:noFill/>
          </a:ln>
          <a:effectLst/>
        </p:spPr>
        <p:txBody>
          <a:bodyPr vert="horz" wrap="square" lIns="0" tIns="0" rIns="0" bIns="0" rtlCol="0" anchor="t"/>
          <a:lstStyle/>
          <a:p>
            <a:pPr algn="ctr"/>
            <a:r>
              <a:rPr kumimoji="1" lang="en-US" altLang="zh-CN" sz="1600" dirty="0">
                <a:ln w="12700">
                  <a:noFill/>
                </a:ln>
                <a:solidFill>
                  <a:srgbClr val="262626">
                    <a:alpha val="100000"/>
                  </a:srgbClr>
                </a:solidFill>
                <a:latin typeface="Source Han Sans"/>
                <a:ea typeface="Source Han Sans"/>
                <a:cs typeface="Source Han Sans"/>
              </a:rPr>
              <a:t>使用iperf工具在交换机连接的网络中进行了性能测试，比较了交换机转发和集线器广播的性能差异。分析了交换机在不同负载下的表现，以及交换机如何通过优化转发表来提高网络吞吐量。探讨了交换机在现代网络中的重要性，以及它在控制网络拥塞和提高传输效率方面的作用。</a:t>
            </a:r>
            <a:endParaRPr kumimoji="1" lang="zh-CN" altLang="en-US" sz="1600" dirty="0"/>
          </a:p>
        </p:txBody>
      </p:sp>
      <p:sp>
        <p:nvSpPr>
          <p:cNvPr id="13" name="标题 1"/>
          <p:cNvSpPr txBox="1"/>
          <p:nvPr/>
        </p:nvSpPr>
        <p:spPr>
          <a:xfrm>
            <a:off x="301625" y="115977"/>
            <a:ext cx="822140" cy="822140"/>
          </a:xfrm>
          <a:prstGeom prst="donut">
            <a:avLst>
              <a:gd name="adj" fmla="val 17630"/>
            </a:avLst>
          </a:prstGeom>
          <a:gradFill>
            <a:gsLst>
              <a:gs pos="0">
                <a:schemeClr val="accent1">
                  <a:lumMod val="40000"/>
                  <a:lumOff val="60000"/>
                </a:schemeClr>
              </a:gs>
              <a:gs pos="100000">
                <a:schemeClr val="bg1"/>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454660" y="427377"/>
            <a:ext cx="10350500" cy="432000"/>
          </a:xfrm>
          <a:prstGeom prst="rect">
            <a:avLst/>
          </a:prstGeom>
          <a:noFill/>
          <a:ln>
            <a:noFill/>
          </a:ln>
        </p:spPr>
        <p:txBody>
          <a:bodyPr vert="horz" wrap="square" lIns="0" tIns="0" rIns="0" bIns="0" rtlCol="0" anchor="ctr"/>
          <a:lstStyle/>
          <a:p>
            <a:pPr algn="l"/>
            <a:r>
              <a:rPr kumimoji="1" lang="en-US" altLang="zh-CN" sz="3200">
                <a:ln w="12700">
                  <a:noFill/>
                </a:ln>
                <a:solidFill>
                  <a:srgbClr val="2A7ABF">
                    <a:alpha val="100000"/>
                  </a:srgbClr>
                </a:solidFill>
                <a:latin typeface="Source Han Sans CN Bold"/>
                <a:ea typeface="Source Han Sans CN Bold"/>
                <a:cs typeface="Source Han Sans CN Bold"/>
              </a:rPr>
              <a:t>交换机的转发机制</a:t>
            </a:r>
            <a:endParaRPr kumimoji="1" lang="zh-CN" altLang="en-US"/>
          </a:p>
        </p:txBody>
      </p:sp>
      <p:pic>
        <p:nvPicPr>
          <p:cNvPr id="16" name="图片 15">
            <a:extLst>
              <a:ext uri="{FF2B5EF4-FFF2-40B4-BE49-F238E27FC236}">
                <a16:creationId xmlns:a16="http://schemas.microsoft.com/office/drawing/2014/main" id="{2A7E828C-CB39-EC6D-FAB5-E3A5A9051E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4874" y="4559892"/>
            <a:ext cx="2762251" cy="187073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26000">
                <a:schemeClr val="accent1">
                  <a:lumMod val="5000"/>
                  <a:lumOff val="95000"/>
                  <a:alpha val="100000"/>
                </a:schemeClr>
              </a:gs>
              <a:gs pos="100000">
                <a:schemeClr val="accent1">
                  <a:lumMod val="30000"/>
                  <a:lumOff val="70000"/>
                  <a:alpha val="10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16200000" flipH="1">
            <a:off x="-4204661" y="-469182"/>
            <a:ext cx="8567144" cy="7796364"/>
          </a:xfrm>
          <a:prstGeom prst="hexagon">
            <a:avLst/>
          </a:prstGeom>
          <a:noFill/>
          <a:ln w="635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16200000" flipH="1">
            <a:off x="-3948167" y="-235765"/>
            <a:ext cx="8054156" cy="7329530"/>
          </a:xfrm>
          <a:prstGeom prst="hexagon">
            <a:avLst/>
          </a:prstGeom>
          <a:gradFill>
            <a:gsLst>
              <a:gs pos="0">
                <a:schemeClr val="accent1"/>
              </a:gs>
              <a:gs pos="100000">
                <a:schemeClr val="accent1">
                  <a:lumMod val="75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16200000" flipH="1">
            <a:off x="1581452" y="1461310"/>
            <a:ext cx="4324448" cy="3935380"/>
          </a:xfrm>
          <a:prstGeom prst="hexagon">
            <a:avLst/>
          </a:prstGeom>
          <a:gradFill>
            <a:gsLst>
              <a:gs pos="0">
                <a:schemeClr val="accent1">
                  <a:lumMod val="60000"/>
                  <a:lumOff val="40000"/>
                </a:schemeClr>
              </a:gs>
              <a:gs pos="83000">
                <a:schemeClr val="accent1">
                  <a:lumMod val="75000"/>
                </a:schemeClr>
              </a:gs>
            </a:gsLst>
            <a:lin ang="0" scaled="0"/>
          </a:gradFill>
          <a:ln w="63500" cap="sq">
            <a:solidFill>
              <a:schemeClr val="bg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16200000" flipH="1">
            <a:off x="1994211" y="1836932"/>
            <a:ext cx="3498930" cy="3184136"/>
          </a:xfrm>
          <a:prstGeom prst="hexagon">
            <a:avLst/>
          </a:prstGeom>
          <a:solidFill>
            <a:schemeClr val="accent1"/>
          </a:solidFill>
          <a:ln w="127000" cap="sq">
            <a:solidFill>
              <a:schemeClr val="accent1">
                <a:shade val="15000"/>
              </a:schemeClr>
            </a:solid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16200000" flipH="1">
            <a:off x="-3799241" y="460678"/>
            <a:ext cx="6523564" cy="5936644"/>
          </a:xfrm>
          <a:prstGeom prst="hexagon">
            <a:avLst/>
          </a:prstGeom>
          <a:gradFill>
            <a:gsLst>
              <a:gs pos="0">
                <a:schemeClr val="bg1">
                  <a:alpha val="0"/>
                </a:schemeClr>
              </a:gs>
              <a:gs pos="100000">
                <a:schemeClr val="bg1">
                  <a:alpha val="10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752735" y="1960917"/>
            <a:ext cx="1749237" cy="1749230"/>
          </a:xfrm>
          <a:prstGeom prst="roundRect">
            <a:avLst>
              <a:gd name="adj" fmla="val 13816"/>
            </a:avLst>
          </a:prstGeom>
          <a:solidFill>
            <a:schemeClr val="bg1"/>
          </a:solidFill>
          <a:ln w="12700" cap="sq">
            <a:solidFill>
              <a:schemeClr val="bg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6934200" y="-546100"/>
            <a:ext cx="2211776" cy="3987800"/>
          </a:xfrm>
          <a:prstGeom prst="rect">
            <a:avLst/>
          </a:prstGeom>
          <a:noFill/>
          <a:ln>
            <a:noFill/>
          </a:ln>
          <a:effectLst/>
        </p:spPr>
        <p:txBody>
          <a:bodyPr vert="horz" wrap="square" lIns="91440" tIns="45720" rIns="91440" bIns="45720" rtlCol="0" anchor="b"/>
          <a:lstStyle/>
          <a:p>
            <a:pPr algn="l"/>
            <a:r>
              <a:rPr kumimoji="1" lang="en-US" altLang="zh-CN" sz="8000">
                <a:ln w="12700">
                  <a:noFill/>
                </a:ln>
                <a:solidFill>
                  <a:srgbClr val="2A7ABF">
                    <a:alpha val="100000"/>
                  </a:srgbClr>
                </a:solidFill>
                <a:latin typeface="OPPOSans R"/>
                <a:ea typeface="OPPOSans R"/>
                <a:cs typeface="OPPOSans R"/>
              </a:rPr>
              <a:t>04</a:t>
            </a:r>
            <a:endParaRPr kumimoji="1" lang="zh-CN" altLang="en-US"/>
          </a:p>
        </p:txBody>
      </p:sp>
      <p:sp>
        <p:nvSpPr>
          <p:cNvPr id="11" name="标题 1"/>
          <p:cNvSpPr txBox="1"/>
          <p:nvPr/>
        </p:nvSpPr>
        <p:spPr>
          <a:xfrm>
            <a:off x="2882434" y="5307706"/>
            <a:ext cx="433870" cy="401368"/>
          </a:xfrm>
          <a:prstGeom prst="roundRect">
            <a:avLst>
              <a:gd name="adj" fmla="val 50000"/>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12" name="标题 1"/>
          <p:cNvSpPr txBox="1"/>
          <p:nvPr/>
        </p:nvSpPr>
        <p:spPr>
          <a:xfrm rot="5400000">
            <a:off x="3048970" y="5443140"/>
            <a:ext cx="146200" cy="130500"/>
          </a:xfrm>
          <a:custGeom>
            <a:avLst/>
            <a:gdLst>
              <a:gd name="connsiteX0" fmla="*/ 6134100 w 11353799"/>
              <a:gd name="connsiteY0" fmla="*/ 76200 h 10134600"/>
              <a:gd name="connsiteX1" fmla="*/ 5753100 w 11353799"/>
              <a:gd name="connsiteY1" fmla="*/ 0 h 10134600"/>
              <a:gd name="connsiteX2" fmla="*/ 5372100 w 11353799"/>
              <a:gd name="connsiteY2" fmla="*/ 76200 h 10134600"/>
              <a:gd name="connsiteX3" fmla="*/ 5067300 w 11353799"/>
              <a:gd name="connsiteY3" fmla="*/ 381000 h 10134600"/>
              <a:gd name="connsiteX4" fmla="*/ 114300 w 11353799"/>
              <a:gd name="connsiteY4" fmla="*/ 9067800 h 10134600"/>
              <a:gd name="connsiteX5" fmla="*/ 114300 w 11353799"/>
              <a:gd name="connsiteY5" fmla="*/ 9829800 h 10134600"/>
              <a:gd name="connsiteX6" fmla="*/ 419100 w 11353799"/>
              <a:gd name="connsiteY6" fmla="*/ 10058400 h 10134600"/>
              <a:gd name="connsiteX7" fmla="*/ 800100 w 11353799"/>
              <a:gd name="connsiteY7" fmla="*/ 10134600 h 10134600"/>
              <a:gd name="connsiteX8" fmla="*/ 10553700 w 11353799"/>
              <a:gd name="connsiteY8" fmla="*/ 10134600 h 10134600"/>
              <a:gd name="connsiteX9" fmla="*/ 10934700 w 11353799"/>
              <a:gd name="connsiteY9" fmla="*/ 10058400 h 10134600"/>
              <a:gd name="connsiteX10" fmla="*/ 11239500 w 11353799"/>
              <a:gd name="connsiteY10" fmla="*/ 9829800 h 10134600"/>
              <a:gd name="connsiteX11" fmla="*/ 11239500 w 11353799"/>
              <a:gd name="connsiteY11" fmla="*/ 9067800 h 10134600"/>
              <a:gd name="connsiteX12" fmla="*/ 6438900 w 11353799"/>
              <a:gd name="connsiteY12" fmla="*/ 381000 h 10134600"/>
              <a:gd name="connsiteX13" fmla="*/ 6134100 w 11353799"/>
              <a:gd name="connsiteY13" fmla="*/ 76200 h 10134600"/>
            </a:gdLst>
            <a:ahLst/>
            <a:cxnLst/>
            <a:rect l="l" t="t" r="r" b="b"/>
            <a:pathLst>
              <a:path w="11353799" h="10134600">
                <a:moveTo>
                  <a:pt x="6134100" y="76200"/>
                </a:moveTo>
                <a:cubicBezTo>
                  <a:pt x="6057900" y="0"/>
                  <a:pt x="5905500" y="0"/>
                  <a:pt x="5753100" y="0"/>
                </a:cubicBezTo>
                <a:cubicBezTo>
                  <a:pt x="5600700" y="0"/>
                  <a:pt x="5448300" y="0"/>
                  <a:pt x="5372100" y="76200"/>
                </a:cubicBezTo>
                <a:cubicBezTo>
                  <a:pt x="5219700" y="152400"/>
                  <a:pt x="5143500" y="304800"/>
                  <a:pt x="5067300" y="381000"/>
                </a:cubicBezTo>
                <a:lnTo>
                  <a:pt x="114300" y="9067800"/>
                </a:lnTo>
                <a:cubicBezTo>
                  <a:pt x="-38100" y="9296400"/>
                  <a:pt x="-38100" y="9601200"/>
                  <a:pt x="114300" y="9829800"/>
                </a:cubicBezTo>
                <a:cubicBezTo>
                  <a:pt x="190500" y="9982200"/>
                  <a:pt x="266700" y="9982200"/>
                  <a:pt x="419100" y="10058400"/>
                </a:cubicBezTo>
                <a:cubicBezTo>
                  <a:pt x="571500" y="10134600"/>
                  <a:pt x="647700" y="10134600"/>
                  <a:pt x="800100" y="10134600"/>
                </a:cubicBezTo>
                <a:lnTo>
                  <a:pt x="10553700" y="10134600"/>
                </a:lnTo>
                <a:cubicBezTo>
                  <a:pt x="10706100" y="10134600"/>
                  <a:pt x="10858500" y="10134600"/>
                  <a:pt x="10934700" y="10058400"/>
                </a:cubicBezTo>
                <a:cubicBezTo>
                  <a:pt x="11087100" y="9982200"/>
                  <a:pt x="11163300" y="9906000"/>
                  <a:pt x="11239500" y="9829800"/>
                </a:cubicBezTo>
                <a:cubicBezTo>
                  <a:pt x="11391900" y="9601200"/>
                  <a:pt x="11391900" y="9296400"/>
                  <a:pt x="11239500" y="9067800"/>
                </a:cubicBezTo>
                <a:lnTo>
                  <a:pt x="6438900" y="381000"/>
                </a:lnTo>
                <a:cubicBezTo>
                  <a:pt x="6362700" y="304800"/>
                  <a:pt x="6286500" y="152400"/>
                  <a:pt x="6134100" y="76200"/>
                </a:cubicBezTo>
                <a:close/>
              </a:path>
            </a:pathLst>
          </a:custGeom>
          <a:solidFill>
            <a:schemeClr val="bg1"/>
          </a:solidFill>
          <a:ln w="11906" cap="flat">
            <a:no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1544299" y="6565798"/>
            <a:ext cx="342900" cy="111047"/>
          </a:xfrm>
          <a:custGeom>
            <a:avLst/>
            <a:gdLst>
              <a:gd name="connsiteX0" fmla="*/ 98626 w 342900"/>
              <a:gd name="connsiteY0" fmla="*/ 82247 h 111047"/>
              <a:gd name="connsiteX1" fmla="*/ 342899 w 342900"/>
              <a:gd name="connsiteY1" fmla="*/ 82247 h 111047"/>
              <a:gd name="connsiteX2" fmla="*/ 342899 w 342900"/>
              <a:gd name="connsiteY2" fmla="*/ 111047 h 111047"/>
              <a:gd name="connsiteX3" fmla="*/ 98626 w 342900"/>
              <a:gd name="connsiteY3" fmla="*/ 111047 h 111047"/>
              <a:gd name="connsiteX4" fmla="*/ 0 w 342900"/>
              <a:gd name="connsiteY4" fmla="*/ 0 h 111047"/>
              <a:gd name="connsiteX5" fmla="*/ 342900 w 342900"/>
              <a:gd name="connsiteY5" fmla="*/ 0 h 111047"/>
              <a:gd name="connsiteX6" fmla="*/ 342900 w 342900"/>
              <a:gd name="connsiteY6" fmla="*/ 28800 h 111047"/>
              <a:gd name="connsiteX7" fmla="*/ 0 w 342900"/>
              <a:gd name="connsiteY7" fmla="*/ 28800 h 111047"/>
            </a:gdLst>
            <a:ahLst/>
            <a:cxnLst/>
            <a:rect l="l" t="t" r="r" b="b"/>
            <a:pathLst>
              <a:path w="342900" h="111047">
                <a:moveTo>
                  <a:pt x="98626" y="82247"/>
                </a:moveTo>
                <a:lnTo>
                  <a:pt x="342899" y="82247"/>
                </a:lnTo>
                <a:lnTo>
                  <a:pt x="342899" y="111047"/>
                </a:lnTo>
                <a:lnTo>
                  <a:pt x="98626" y="111047"/>
                </a:lnTo>
                <a:close/>
                <a:moveTo>
                  <a:pt x="0" y="0"/>
                </a:moveTo>
                <a:lnTo>
                  <a:pt x="342900" y="0"/>
                </a:lnTo>
                <a:lnTo>
                  <a:pt x="342900" y="28800"/>
                </a:lnTo>
                <a:lnTo>
                  <a:pt x="0" y="28800"/>
                </a:lnTo>
                <a:close/>
              </a:path>
            </a:pathLst>
          </a:cu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pic>
        <p:nvPicPr>
          <p:cNvPr id="17" name="图片 16"/>
          <p:cNvPicPr>
            <a:picLocks noChangeAspect="1"/>
          </p:cNvPicPr>
          <p:nvPr/>
        </p:nvPicPr>
        <p:blipFill>
          <a:blip r:embed="rId2">
            <a:alphaModFix/>
          </a:blip>
          <a:srcRect r="89"/>
          <a:stretch>
            <a:fillRect/>
          </a:stretch>
        </p:blipFill>
        <p:spPr>
          <a:xfrm>
            <a:off x="2202625" y="1738833"/>
            <a:ext cx="3082100" cy="3383573"/>
          </a:xfrm>
          <a:custGeom>
            <a:avLst/>
            <a:gdLst/>
            <a:ahLst/>
            <a:cxnLst/>
            <a:rect l="l" t="t" r="r" b="b"/>
            <a:pathLst>
              <a:path w="3086100" h="3378200">
                <a:moveTo>
                  <a:pt x="1534580" y="0"/>
                </a:moveTo>
                <a:lnTo>
                  <a:pt x="1547520" y="0"/>
                </a:lnTo>
                <a:lnTo>
                  <a:pt x="3082100" y="767291"/>
                </a:lnTo>
                <a:lnTo>
                  <a:pt x="3082100" y="2613048"/>
                </a:lnTo>
                <a:lnTo>
                  <a:pt x="1541050" y="3383573"/>
                </a:lnTo>
                <a:lnTo>
                  <a:pt x="0" y="2613048"/>
                </a:lnTo>
                <a:lnTo>
                  <a:pt x="0" y="767291"/>
                </a:lnTo>
                <a:close/>
              </a:path>
            </a:pathLst>
          </a:custGeom>
          <a:noFill/>
          <a:ln>
            <a:noFill/>
          </a:ln>
        </p:spPr>
      </p:pic>
      <p:sp>
        <p:nvSpPr>
          <p:cNvPr id="18" name="标题 1"/>
          <p:cNvSpPr txBox="1"/>
          <p:nvPr/>
        </p:nvSpPr>
        <p:spPr>
          <a:xfrm flipH="1">
            <a:off x="2584572" y="1491816"/>
            <a:ext cx="487564" cy="487564"/>
          </a:xfrm>
          <a:prstGeom prst="ellipse">
            <a:avLst/>
          </a:prstGeom>
          <a:solidFill>
            <a:schemeClr val="bg1"/>
          </a:solidFill>
          <a:ln w="12700" cap="sq">
            <a:noFill/>
            <a:miter/>
          </a:ln>
          <a:effectLst>
            <a:outerShdw blurRad="190500" dist="38100" dir="2700000" algn="tl" rotWithShape="0">
              <a:srgbClr val="000000">
                <a:alpha val="20000"/>
              </a:srgbClr>
            </a:outerShdw>
          </a:effectLst>
        </p:spPr>
        <p:txBody>
          <a:bodyPr vert="horz" wrap="square" lIns="91440" tIns="45720" rIns="91440" bIns="45720" rtlCol="0" anchor="ctr"/>
          <a:lstStyle/>
          <a:p>
            <a:pPr algn="ctr"/>
            <a:endParaRPr kumimoji="1" lang="zh-CN" altLang="en-US"/>
          </a:p>
        </p:txBody>
      </p:sp>
      <p:sp>
        <p:nvSpPr>
          <p:cNvPr id="19" name="标题 1"/>
          <p:cNvSpPr txBox="1"/>
          <p:nvPr/>
        </p:nvSpPr>
        <p:spPr>
          <a:xfrm flipH="1">
            <a:off x="2720264" y="1627508"/>
            <a:ext cx="216180" cy="216180"/>
          </a:xfrm>
          <a:prstGeom prst="star5">
            <a:avLst>
              <a:gd name="adj" fmla="val 21319"/>
              <a:gd name="hf" fmla="val 105146"/>
              <a:gd name="vf" fmla="val 110557"/>
            </a:avLst>
          </a:prstGeom>
          <a:gradFill>
            <a:gsLst>
              <a:gs pos="0">
                <a:schemeClr val="accent2"/>
              </a:gs>
              <a:gs pos="100000">
                <a:schemeClr val="accent1"/>
              </a:gs>
            </a:gsLst>
            <a:lin ang="2700000" scaled="0"/>
          </a:gra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6632466" y="3962476"/>
            <a:ext cx="4607033" cy="2044624"/>
          </a:xfrm>
          <a:prstGeom prst="rect">
            <a:avLst/>
          </a:prstGeom>
          <a:noFill/>
          <a:ln>
            <a:noFill/>
          </a:ln>
        </p:spPr>
        <p:txBody>
          <a:bodyPr vert="horz" wrap="square" lIns="0" tIns="0" rIns="0" bIns="0" rtlCol="0" anchor="t"/>
          <a:lstStyle/>
          <a:p>
            <a:pPr algn="l"/>
            <a:r>
              <a:rPr kumimoji="1" lang="en-US" altLang="zh-CN" sz="3600">
                <a:ln w="12700">
                  <a:noFill/>
                </a:ln>
                <a:solidFill>
                  <a:srgbClr val="262626">
                    <a:alpha val="100000"/>
                  </a:srgbClr>
                </a:solidFill>
                <a:latin typeface="OPPOSans H"/>
                <a:ea typeface="OPPOSans H"/>
                <a:cs typeface="OPPOSans H"/>
              </a:rPr>
              <a:t>生成树实验</a:t>
            </a: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0">
                <a:schemeClr val="bg1"/>
              </a:gs>
              <a:gs pos="100000">
                <a:schemeClr val="accent1">
                  <a:lumMod val="20000"/>
                  <a:lumOff val="80000"/>
                  <a:alpha val="5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4988689" y="4412302"/>
            <a:ext cx="6261903" cy="1858123"/>
          </a:xfrm>
          <a:custGeom>
            <a:avLst/>
            <a:gdLst>
              <a:gd name="connsiteX0" fmla="*/ 158683 w 6261903"/>
              <a:gd name="connsiteY0" fmla="*/ 0 h 1858123"/>
              <a:gd name="connsiteX1" fmla="*/ 6103220 w 6261903"/>
              <a:gd name="connsiteY1" fmla="*/ 0 h 1858123"/>
              <a:gd name="connsiteX2" fmla="*/ 6261903 w 6261903"/>
              <a:gd name="connsiteY2" fmla="*/ 158683 h 1858123"/>
              <a:gd name="connsiteX3" fmla="*/ 6261903 w 6261903"/>
              <a:gd name="connsiteY3" fmla="*/ 1402999 h 1858123"/>
              <a:gd name="connsiteX4" fmla="*/ 6103220 w 6261903"/>
              <a:gd name="connsiteY4" fmla="*/ 1561682 h 1858123"/>
              <a:gd name="connsiteX5" fmla="*/ 5161751 w 6261903"/>
              <a:gd name="connsiteY5" fmla="*/ 1561682 h 1858123"/>
              <a:gd name="connsiteX6" fmla="*/ 4615404 w 6261903"/>
              <a:gd name="connsiteY6" fmla="*/ 1858123 h 1858123"/>
              <a:gd name="connsiteX7" fmla="*/ 4069057 w 6261903"/>
              <a:gd name="connsiteY7" fmla="*/ 1561682 h 1858123"/>
              <a:gd name="connsiteX8" fmla="*/ 158683 w 6261903"/>
              <a:gd name="connsiteY8" fmla="*/ 1561682 h 1858123"/>
              <a:gd name="connsiteX9" fmla="*/ 0 w 6261903"/>
              <a:gd name="connsiteY9" fmla="*/ 1402999 h 1858123"/>
              <a:gd name="connsiteX10" fmla="*/ 0 w 6261903"/>
              <a:gd name="connsiteY10" fmla="*/ 158683 h 1858123"/>
              <a:gd name="connsiteX11" fmla="*/ 158683 w 6261903"/>
              <a:gd name="connsiteY11" fmla="*/ 0 h 1858123"/>
            </a:gdLst>
            <a:ahLst/>
            <a:cxnLst/>
            <a:rect l="l" t="t" r="r" b="b"/>
            <a:pathLst>
              <a:path w="6261903" h="1858123">
                <a:moveTo>
                  <a:pt x="158683" y="0"/>
                </a:moveTo>
                <a:lnTo>
                  <a:pt x="6103220" y="0"/>
                </a:lnTo>
                <a:cubicBezTo>
                  <a:pt x="6190858" y="0"/>
                  <a:pt x="6261903" y="71045"/>
                  <a:pt x="6261903" y="158683"/>
                </a:cubicBezTo>
                <a:lnTo>
                  <a:pt x="6261903" y="1402999"/>
                </a:lnTo>
                <a:cubicBezTo>
                  <a:pt x="6261903" y="1490637"/>
                  <a:pt x="6190858" y="1561682"/>
                  <a:pt x="6103220" y="1561682"/>
                </a:cubicBezTo>
                <a:lnTo>
                  <a:pt x="5161751" y="1561682"/>
                </a:lnTo>
                <a:lnTo>
                  <a:pt x="4615404" y="1858123"/>
                </a:lnTo>
                <a:lnTo>
                  <a:pt x="4069057" y="1561682"/>
                </a:lnTo>
                <a:lnTo>
                  <a:pt x="158683" y="1561682"/>
                </a:lnTo>
                <a:cubicBezTo>
                  <a:pt x="71045" y="1561682"/>
                  <a:pt x="0" y="1490637"/>
                  <a:pt x="0" y="1402999"/>
                </a:cubicBezTo>
                <a:lnTo>
                  <a:pt x="0" y="158683"/>
                </a:lnTo>
                <a:cubicBezTo>
                  <a:pt x="0" y="71045"/>
                  <a:pt x="71045" y="0"/>
                  <a:pt x="158683" y="0"/>
                </a:cubicBezTo>
                <a:close/>
              </a:path>
            </a:pathLst>
          </a:custGeom>
          <a:solidFill>
            <a:schemeClr val="accent1">
              <a:lumMod val="75000"/>
            </a:schemeClr>
          </a:solidFill>
          <a:ln w="12700" cap="sq">
            <a:noFill/>
            <a:miter/>
          </a:ln>
          <a:effectLst>
            <a:outerShdw blurRad="50800" dist="38100" dir="5400000" algn="t" rotWithShape="0">
              <a:schemeClr val="accent1">
                <a:lumMod val="50000"/>
                <a:alpha val="20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5134344" y="4533444"/>
            <a:ext cx="496560" cy="496560"/>
          </a:xfrm>
          <a:prstGeom prst="ellipse">
            <a:avLst/>
          </a:prstGeom>
          <a:solidFill>
            <a:schemeClr val="bg1"/>
          </a:solidFill>
          <a:ln w="12700" cap="sq">
            <a:noFill/>
            <a:miter/>
          </a:ln>
          <a:effectLst>
            <a:outerShdw blurRad="50800" dist="38100" dir="5400000" algn="t" rotWithShape="0">
              <a:schemeClr val="accent1">
                <a:lumMod val="50000"/>
                <a:alpha val="20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flipH="1" flipV="1">
            <a:off x="5257511" y="4672190"/>
            <a:ext cx="250226" cy="219069"/>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accent1"/>
          </a:solidFill>
          <a:ln w="1860"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10495280" y="571998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10728960" y="571998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10962640" y="571998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5191760" y="571998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5425440" y="571998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5659120" y="571998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rot="10800000">
            <a:off x="4988689" y="2857823"/>
            <a:ext cx="6261903" cy="1858123"/>
          </a:xfrm>
          <a:custGeom>
            <a:avLst/>
            <a:gdLst>
              <a:gd name="connsiteX0" fmla="*/ 6103220 w 6261903"/>
              <a:gd name="connsiteY0" fmla="*/ 1858123 h 1858123"/>
              <a:gd name="connsiteX1" fmla="*/ 158683 w 6261903"/>
              <a:gd name="connsiteY1" fmla="*/ 1858123 h 1858123"/>
              <a:gd name="connsiteX2" fmla="*/ 0 w 6261903"/>
              <a:gd name="connsiteY2" fmla="*/ 1699440 h 1858123"/>
              <a:gd name="connsiteX3" fmla="*/ 0 w 6261903"/>
              <a:gd name="connsiteY3" fmla="*/ 455124 h 1858123"/>
              <a:gd name="connsiteX4" fmla="*/ 158683 w 6261903"/>
              <a:gd name="connsiteY4" fmla="*/ 296441 h 1858123"/>
              <a:gd name="connsiteX5" fmla="*/ 1100152 w 6261903"/>
              <a:gd name="connsiteY5" fmla="*/ 296441 h 1858123"/>
              <a:gd name="connsiteX6" fmla="*/ 1646499 w 6261903"/>
              <a:gd name="connsiteY6" fmla="*/ 0 h 1858123"/>
              <a:gd name="connsiteX7" fmla="*/ 2192846 w 6261903"/>
              <a:gd name="connsiteY7" fmla="*/ 296441 h 1858123"/>
              <a:gd name="connsiteX8" fmla="*/ 6103220 w 6261903"/>
              <a:gd name="connsiteY8" fmla="*/ 296441 h 1858123"/>
              <a:gd name="connsiteX9" fmla="*/ 6261903 w 6261903"/>
              <a:gd name="connsiteY9" fmla="*/ 455124 h 1858123"/>
              <a:gd name="connsiteX10" fmla="*/ 6261903 w 6261903"/>
              <a:gd name="connsiteY10" fmla="*/ 1699440 h 1858123"/>
              <a:gd name="connsiteX11" fmla="*/ 6103220 w 6261903"/>
              <a:gd name="connsiteY11" fmla="*/ 1858123 h 1858123"/>
            </a:gdLst>
            <a:ahLst/>
            <a:cxnLst/>
            <a:rect l="l" t="t" r="r" b="b"/>
            <a:pathLst>
              <a:path w="6261903" h="1858123">
                <a:moveTo>
                  <a:pt x="6103220" y="1858123"/>
                </a:moveTo>
                <a:lnTo>
                  <a:pt x="158683" y="1858123"/>
                </a:lnTo>
                <a:cubicBezTo>
                  <a:pt x="71045" y="1858123"/>
                  <a:pt x="0" y="1787078"/>
                  <a:pt x="0" y="1699440"/>
                </a:cubicBezTo>
                <a:lnTo>
                  <a:pt x="0" y="455124"/>
                </a:lnTo>
                <a:cubicBezTo>
                  <a:pt x="0" y="367486"/>
                  <a:pt x="71045" y="296441"/>
                  <a:pt x="158683" y="296441"/>
                </a:cubicBezTo>
                <a:lnTo>
                  <a:pt x="1100152" y="296441"/>
                </a:lnTo>
                <a:lnTo>
                  <a:pt x="1646499" y="0"/>
                </a:lnTo>
                <a:lnTo>
                  <a:pt x="2192846" y="296441"/>
                </a:lnTo>
                <a:lnTo>
                  <a:pt x="6103220" y="296441"/>
                </a:lnTo>
                <a:cubicBezTo>
                  <a:pt x="6190858" y="296441"/>
                  <a:pt x="6261903" y="367486"/>
                  <a:pt x="6261903" y="455124"/>
                </a:cubicBezTo>
                <a:lnTo>
                  <a:pt x="6261903" y="1699440"/>
                </a:lnTo>
                <a:cubicBezTo>
                  <a:pt x="6261903" y="1787078"/>
                  <a:pt x="6190858" y="1858123"/>
                  <a:pt x="6103220" y="1858123"/>
                </a:cubicBezTo>
                <a:close/>
              </a:path>
            </a:pathLst>
          </a:custGeom>
          <a:solidFill>
            <a:schemeClr val="accent1">
              <a:lumMod val="60000"/>
              <a:lumOff val="40000"/>
            </a:schemeClr>
          </a:solidFill>
          <a:ln w="12700" cap="sq">
            <a:noFill/>
            <a:miter/>
          </a:ln>
          <a:effectLst>
            <a:outerShdw blurRad="50800" dist="38100" dir="5400000" algn="t" rotWithShape="0">
              <a:schemeClr val="accent1">
                <a:lumMod val="50000"/>
                <a:alpha val="20000"/>
              </a:schemeClr>
            </a:outerShdw>
          </a:effectLst>
        </p:spPr>
        <p:txBody>
          <a:bodyPr vert="horz" wrap="square" lIns="91440" tIns="45720" rIns="91440" bIns="45720" rtlCol="0" anchor="ctr"/>
          <a:lstStyle/>
          <a:p>
            <a:pPr algn="ctr"/>
            <a:endParaRPr kumimoji="1" lang="zh-CN" altLang="en-US"/>
          </a:p>
        </p:txBody>
      </p:sp>
      <p:sp>
        <p:nvSpPr>
          <p:cNvPr id="14" name="标题 1"/>
          <p:cNvSpPr txBox="1"/>
          <p:nvPr/>
        </p:nvSpPr>
        <p:spPr>
          <a:xfrm>
            <a:off x="5134344" y="2978964"/>
            <a:ext cx="496560" cy="496560"/>
          </a:xfrm>
          <a:prstGeom prst="ellipse">
            <a:avLst/>
          </a:prstGeom>
          <a:solidFill>
            <a:schemeClr val="bg1"/>
          </a:solidFill>
          <a:ln w="12700" cap="sq">
            <a:noFill/>
            <a:miter/>
          </a:ln>
          <a:effectLst>
            <a:outerShdw blurRad="50800" dist="38100" dir="5400000" algn="t" rotWithShape="0">
              <a:schemeClr val="accent1">
                <a:lumMod val="50000"/>
                <a:alpha val="20000"/>
              </a:schemeClr>
            </a:outerShdw>
          </a:effectLst>
        </p:spPr>
        <p:txBody>
          <a:bodyPr vert="horz" wrap="square" lIns="91440" tIns="45720" rIns="91440" bIns="45720" rtlCol="0" anchor="ctr"/>
          <a:lstStyle/>
          <a:p>
            <a:pPr algn="ctr"/>
            <a:endParaRPr kumimoji="1" lang="zh-CN" altLang="en-US"/>
          </a:p>
        </p:txBody>
      </p:sp>
      <p:sp>
        <p:nvSpPr>
          <p:cNvPr id="15" name="标题 1"/>
          <p:cNvSpPr txBox="1"/>
          <p:nvPr/>
        </p:nvSpPr>
        <p:spPr>
          <a:xfrm flipH="1" flipV="1">
            <a:off x="5257511" y="3117710"/>
            <a:ext cx="250226" cy="219069"/>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accent1"/>
          </a:solidFill>
          <a:ln w="1860" cap="flat">
            <a:no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0495280" y="416550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10728960" y="416550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10962640" y="416550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5191760" y="416550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5425440" y="416550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5659120" y="4165504"/>
            <a:ext cx="121920" cy="121920"/>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22" name="标题 1"/>
          <p:cNvSpPr txBox="1"/>
          <p:nvPr/>
        </p:nvSpPr>
        <p:spPr>
          <a:xfrm rot="10800000">
            <a:off x="4988689" y="1309645"/>
            <a:ext cx="6261903" cy="1858123"/>
          </a:xfrm>
          <a:custGeom>
            <a:avLst/>
            <a:gdLst>
              <a:gd name="connsiteX0" fmla="*/ 6103220 w 6261903"/>
              <a:gd name="connsiteY0" fmla="*/ 1858123 h 1858123"/>
              <a:gd name="connsiteX1" fmla="*/ 158683 w 6261903"/>
              <a:gd name="connsiteY1" fmla="*/ 1858123 h 1858123"/>
              <a:gd name="connsiteX2" fmla="*/ 0 w 6261903"/>
              <a:gd name="connsiteY2" fmla="*/ 1699440 h 1858123"/>
              <a:gd name="connsiteX3" fmla="*/ 0 w 6261903"/>
              <a:gd name="connsiteY3" fmla="*/ 455124 h 1858123"/>
              <a:gd name="connsiteX4" fmla="*/ 158683 w 6261903"/>
              <a:gd name="connsiteY4" fmla="*/ 296441 h 1858123"/>
              <a:gd name="connsiteX5" fmla="*/ 1100152 w 6261903"/>
              <a:gd name="connsiteY5" fmla="*/ 296441 h 1858123"/>
              <a:gd name="connsiteX6" fmla="*/ 1646499 w 6261903"/>
              <a:gd name="connsiteY6" fmla="*/ 0 h 1858123"/>
              <a:gd name="connsiteX7" fmla="*/ 2192846 w 6261903"/>
              <a:gd name="connsiteY7" fmla="*/ 296441 h 1858123"/>
              <a:gd name="connsiteX8" fmla="*/ 6103220 w 6261903"/>
              <a:gd name="connsiteY8" fmla="*/ 296441 h 1858123"/>
              <a:gd name="connsiteX9" fmla="*/ 6261903 w 6261903"/>
              <a:gd name="connsiteY9" fmla="*/ 455124 h 1858123"/>
              <a:gd name="connsiteX10" fmla="*/ 6261903 w 6261903"/>
              <a:gd name="connsiteY10" fmla="*/ 1699440 h 1858123"/>
              <a:gd name="connsiteX11" fmla="*/ 6103220 w 6261903"/>
              <a:gd name="connsiteY11" fmla="*/ 1858123 h 1858123"/>
            </a:gdLst>
            <a:ahLst/>
            <a:cxnLst/>
            <a:rect l="l" t="t" r="r" b="b"/>
            <a:pathLst>
              <a:path w="6261903" h="1858123">
                <a:moveTo>
                  <a:pt x="6103220" y="1858123"/>
                </a:moveTo>
                <a:lnTo>
                  <a:pt x="158683" y="1858123"/>
                </a:lnTo>
                <a:cubicBezTo>
                  <a:pt x="71045" y="1858123"/>
                  <a:pt x="0" y="1787078"/>
                  <a:pt x="0" y="1699440"/>
                </a:cubicBezTo>
                <a:lnTo>
                  <a:pt x="0" y="455124"/>
                </a:lnTo>
                <a:cubicBezTo>
                  <a:pt x="0" y="367486"/>
                  <a:pt x="71045" y="296441"/>
                  <a:pt x="158683" y="296441"/>
                </a:cubicBezTo>
                <a:lnTo>
                  <a:pt x="1100152" y="296441"/>
                </a:lnTo>
                <a:lnTo>
                  <a:pt x="1646499" y="0"/>
                </a:lnTo>
                <a:lnTo>
                  <a:pt x="2192846" y="296441"/>
                </a:lnTo>
                <a:lnTo>
                  <a:pt x="6103220" y="296441"/>
                </a:lnTo>
                <a:cubicBezTo>
                  <a:pt x="6190858" y="296441"/>
                  <a:pt x="6261903" y="367486"/>
                  <a:pt x="6261903" y="455124"/>
                </a:cubicBezTo>
                <a:lnTo>
                  <a:pt x="6261903" y="1699440"/>
                </a:lnTo>
                <a:cubicBezTo>
                  <a:pt x="6261903" y="1787078"/>
                  <a:pt x="6190858" y="1858123"/>
                  <a:pt x="6103220" y="1858123"/>
                </a:cubicBezTo>
                <a:close/>
              </a:path>
            </a:pathLst>
          </a:custGeom>
          <a:solidFill>
            <a:schemeClr val="accent1">
              <a:lumMod val="20000"/>
              <a:lumOff val="80000"/>
            </a:schemeClr>
          </a:solidFill>
          <a:ln w="12700" cap="sq">
            <a:noFill/>
            <a:miter/>
          </a:ln>
          <a:effectLst>
            <a:outerShdw blurRad="50800" dist="38100" dir="5400000" algn="t" rotWithShape="0">
              <a:schemeClr val="accent1">
                <a:lumMod val="50000"/>
                <a:alpha val="20000"/>
              </a:schemeClr>
            </a:outerShdw>
          </a:effectLst>
        </p:spPr>
        <p:txBody>
          <a:bodyPr vert="horz" wrap="square" lIns="91440" tIns="45720" rIns="91440" bIns="45720" rtlCol="0" anchor="ctr"/>
          <a:lstStyle/>
          <a:p>
            <a:pPr algn="ctr"/>
            <a:endParaRPr kumimoji="1" lang="zh-CN" altLang="en-US"/>
          </a:p>
        </p:txBody>
      </p:sp>
      <p:sp>
        <p:nvSpPr>
          <p:cNvPr id="23" name="标题 1"/>
          <p:cNvSpPr txBox="1"/>
          <p:nvPr/>
        </p:nvSpPr>
        <p:spPr>
          <a:xfrm>
            <a:off x="5134344" y="1430786"/>
            <a:ext cx="496560" cy="496560"/>
          </a:xfrm>
          <a:prstGeom prst="ellipse">
            <a:avLst/>
          </a:prstGeom>
          <a:gradFill>
            <a:gsLst>
              <a:gs pos="0">
                <a:schemeClr val="accent1"/>
              </a:gs>
              <a:gs pos="100000">
                <a:schemeClr val="accent1">
                  <a:lumMod val="75000"/>
                </a:schemeClr>
              </a:gs>
            </a:gsLst>
            <a:lin ang="0" scaled="0"/>
          </a:gradFill>
          <a:ln w="12700" cap="sq">
            <a:noFill/>
            <a:miter/>
          </a:ln>
          <a:effectLst>
            <a:outerShdw blurRad="50800" dist="38100" dir="5400000" algn="t" rotWithShape="0">
              <a:schemeClr val="accent1">
                <a:lumMod val="50000"/>
                <a:alpha val="20000"/>
              </a:schemeClr>
            </a:outerShdw>
          </a:effectLst>
        </p:spPr>
        <p:txBody>
          <a:bodyPr vert="horz" wrap="square" lIns="91440" tIns="45720" rIns="91440" bIns="45720" rtlCol="0" anchor="ctr"/>
          <a:lstStyle/>
          <a:p>
            <a:pPr algn="ctr"/>
            <a:endParaRPr kumimoji="1" lang="zh-CN" altLang="en-US"/>
          </a:p>
        </p:txBody>
      </p:sp>
      <p:sp>
        <p:nvSpPr>
          <p:cNvPr id="24" name="标题 1"/>
          <p:cNvSpPr txBox="1"/>
          <p:nvPr/>
        </p:nvSpPr>
        <p:spPr>
          <a:xfrm flipH="1" flipV="1">
            <a:off x="5257511" y="1557989"/>
            <a:ext cx="250226" cy="242154"/>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5" name="标题 1"/>
          <p:cNvSpPr txBox="1"/>
          <p:nvPr/>
        </p:nvSpPr>
        <p:spPr>
          <a:xfrm>
            <a:off x="5699760" y="1926446"/>
            <a:ext cx="5550832" cy="629920"/>
          </a:xfrm>
          <a:prstGeom prst="rect">
            <a:avLst/>
          </a:prstGeom>
          <a:noFill/>
          <a:ln>
            <a:noFill/>
          </a:ln>
        </p:spPr>
        <p:txBody>
          <a:bodyPr vert="horz" wrap="square" lIns="0" tIns="0" rIns="0" bIns="0" rtlCol="0" anchor="t"/>
          <a:lstStyle/>
          <a:p>
            <a:pPr algn="l"/>
            <a:r>
              <a:rPr kumimoji="1" lang="en-US" altLang="zh-CN" sz="1400" dirty="0">
                <a:ln w="12700">
                  <a:noFill/>
                </a:ln>
                <a:solidFill>
                  <a:srgbClr val="2A7ABF">
                    <a:alpha val="100000"/>
                  </a:srgbClr>
                </a:solidFill>
                <a:latin typeface="Source Han Sans"/>
                <a:ea typeface="Source Han Sans"/>
                <a:cs typeface="Source Han Sans"/>
              </a:rPr>
              <a:t>生成树协议用于防止网络中的环路问题，通过选择一个最小的生成树来确保网络的连通性，同时避免广播风暴。介绍了STP的基本术语，如根桥、根端口、指定端口、备用端口等，并解释了它们的功能和作用。</a:t>
            </a:r>
            <a:endParaRPr kumimoji="1" lang="zh-CN" altLang="en-US" sz="1400" dirty="0"/>
          </a:p>
        </p:txBody>
      </p:sp>
      <p:sp>
        <p:nvSpPr>
          <p:cNvPr id="26" name="标题 1"/>
          <p:cNvSpPr txBox="1"/>
          <p:nvPr/>
        </p:nvSpPr>
        <p:spPr>
          <a:xfrm>
            <a:off x="10495280" y="2617326"/>
            <a:ext cx="121920" cy="12192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7" name="标题 1"/>
          <p:cNvSpPr txBox="1"/>
          <p:nvPr/>
        </p:nvSpPr>
        <p:spPr>
          <a:xfrm>
            <a:off x="10728960" y="2617326"/>
            <a:ext cx="121920" cy="12192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8" name="标题 1"/>
          <p:cNvSpPr txBox="1"/>
          <p:nvPr/>
        </p:nvSpPr>
        <p:spPr>
          <a:xfrm>
            <a:off x="10962640" y="2617326"/>
            <a:ext cx="121920" cy="12192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9" name="标题 1"/>
          <p:cNvSpPr txBox="1"/>
          <p:nvPr/>
        </p:nvSpPr>
        <p:spPr>
          <a:xfrm>
            <a:off x="5699760" y="1418446"/>
            <a:ext cx="5400000" cy="457200"/>
          </a:xfrm>
          <a:prstGeom prst="rect">
            <a:avLst/>
          </a:prstGeom>
          <a:noFill/>
          <a:ln>
            <a:noFill/>
          </a:ln>
        </p:spPr>
        <p:txBody>
          <a:bodyPr vert="horz" wrap="square" lIns="0" tIns="0" rIns="0" bIns="0" rtlCol="0" anchor="ctr"/>
          <a:lstStyle/>
          <a:p>
            <a:pPr algn="l"/>
            <a:r>
              <a:rPr kumimoji="1" lang="en-US" altLang="zh-CN" sz="1600">
                <a:ln w="12700">
                  <a:noFill/>
                </a:ln>
                <a:solidFill>
                  <a:srgbClr val="2A7ABF">
                    <a:alpha val="100000"/>
                  </a:srgbClr>
                </a:solidFill>
                <a:latin typeface="Source Han Sans CN Bold"/>
                <a:ea typeface="Source Han Sans CN Bold"/>
                <a:cs typeface="Source Han Sans CN Bold"/>
              </a:rPr>
              <a:t>STP的作用与原理</a:t>
            </a:r>
            <a:endParaRPr kumimoji="1" lang="zh-CN" altLang="en-US"/>
          </a:p>
        </p:txBody>
      </p:sp>
      <p:sp>
        <p:nvSpPr>
          <p:cNvPr id="30" name="标题 1"/>
          <p:cNvSpPr txBox="1"/>
          <p:nvPr/>
        </p:nvSpPr>
        <p:spPr>
          <a:xfrm>
            <a:off x="5191760" y="2617326"/>
            <a:ext cx="121920" cy="12192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1" name="标题 1"/>
          <p:cNvSpPr txBox="1"/>
          <p:nvPr/>
        </p:nvSpPr>
        <p:spPr>
          <a:xfrm>
            <a:off x="5425440" y="2617326"/>
            <a:ext cx="121920" cy="12192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2" name="标题 1"/>
          <p:cNvSpPr txBox="1"/>
          <p:nvPr/>
        </p:nvSpPr>
        <p:spPr>
          <a:xfrm>
            <a:off x="5659120" y="2617326"/>
            <a:ext cx="121920" cy="12192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3" name="标题 1"/>
          <p:cNvSpPr txBox="1"/>
          <p:nvPr/>
        </p:nvSpPr>
        <p:spPr>
          <a:xfrm>
            <a:off x="5699760" y="3474624"/>
            <a:ext cx="5400000" cy="629920"/>
          </a:xfrm>
          <a:prstGeom prst="rect">
            <a:avLst/>
          </a:prstGeom>
          <a:noFill/>
          <a:ln>
            <a:noFill/>
          </a:ln>
        </p:spPr>
        <p:txBody>
          <a:bodyPr vert="horz" wrap="square" lIns="0" tIns="0" rIns="0" bIns="0" rtlCol="0" anchor="t"/>
          <a:lstStyle/>
          <a:p>
            <a:pPr algn="l"/>
            <a:r>
              <a:rPr kumimoji="1" lang="en-US" altLang="zh-CN" sz="1400" dirty="0">
                <a:ln w="12700">
                  <a:noFill/>
                </a:ln>
                <a:solidFill>
                  <a:srgbClr val="FFFFFF">
                    <a:alpha val="100000"/>
                  </a:srgbClr>
                </a:solidFill>
                <a:latin typeface="Source Han Sans"/>
                <a:ea typeface="Source Han Sans"/>
                <a:cs typeface="Source Han Sans"/>
              </a:rPr>
              <a:t>描述了STP中的桥ID、路径成本、端口ID等概念，以及如何通过这些参数来选举根桥和构建生成树。分析了STP的配置消息（BPDU）的格式和作用，以及如何通过BPDU来传播和更新网络拓扑信息。</a:t>
            </a:r>
            <a:endParaRPr kumimoji="1" lang="zh-CN" altLang="en-US" sz="1400" dirty="0"/>
          </a:p>
        </p:txBody>
      </p:sp>
      <p:sp>
        <p:nvSpPr>
          <p:cNvPr id="34" name="标题 1"/>
          <p:cNvSpPr txBox="1"/>
          <p:nvPr/>
        </p:nvSpPr>
        <p:spPr>
          <a:xfrm>
            <a:off x="5699760" y="2986944"/>
            <a:ext cx="5400000" cy="457200"/>
          </a:xfrm>
          <a:prstGeom prst="rect">
            <a:avLst/>
          </a:prstGeom>
          <a:noFill/>
          <a:ln>
            <a:noFill/>
          </a:ln>
        </p:spPr>
        <p:txBody>
          <a:bodyPr vert="horz" wrap="square" lIns="0" tIns="0" rIns="0" bIns="0" rtlCol="0" anchor="ctr"/>
          <a:lstStyle/>
          <a:p>
            <a:pPr algn="l"/>
            <a:r>
              <a:rPr kumimoji="1" lang="en-US" altLang="zh-CN" sz="1600">
                <a:ln w="12700">
                  <a:noFill/>
                </a:ln>
                <a:solidFill>
                  <a:srgbClr val="FFFFFF">
                    <a:alpha val="100000"/>
                  </a:srgbClr>
                </a:solidFill>
                <a:latin typeface="Source Han Sans CN Bold"/>
                <a:ea typeface="Source Han Sans CN Bold"/>
                <a:cs typeface="Source Han Sans CN Bold"/>
              </a:rPr>
              <a:t>STP的选举机制</a:t>
            </a:r>
            <a:endParaRPr kumimoji="1" lang="zh-CN" altLang="en-US"/>
          </a:p>
        </p:txBody>
      </p:sp>
      <p:sp>
        <p:nvSpPr>
          <p:cNvPr id="35" name="标题 1"/>
          <p:cNvSpPr txBox="1"/>
          <p:nvPr/>
        </p:nvSpPr>
        <p:spPr>
          <a:xfrm>
            <a:off x="5699760" y="5029104"/>
            <a:ext cx="5400000" cy="629920"/>
          </a:xfrm>
          <a:prstGeom prst="rect">
            <a:avLst/>
          </a:prstGeom>
          <a:noFill/>
          <a:ln>
            <a:noFill/>
          </a:ln>
        </p:spPr>
        <p:txBody>
          <a:bodyPr vert="horz" wrap="square" lIns="0" tIns="0" rIns="0" bIns="0" rtlCol="0" anchor="t"/>
          <a:lstStyle/>
          <a:p>
            <a:pPr algn="l"/>
            <a:r>
              <a:rPr kumimoji="1" lang="en-US" altLang="zh-CN" sz="1400" dirty="0">
                <a:ln w="12700">
                  <a:noFill/>
                </a:ln>
                <a:solidFill>
                  <a:srgbClr val="FFFFFF">
                    <a:alpha val="100000"/>
                  </a:srgbClr>
                </a:solidFill>
                <a:latin typeface="Source Han Sans"/>
                <a:ea typeface="Source Han Sans"/>
                <a:cs typeface="Source Han Sans"/>
              </a:rPr>
              <a:t>讨论了STP在网络拓扑变化时的收敛过程，包括端口状态的变化和生成树的重新计算。分析了STP的定时器和消息传播对网络稳定性的影响，以及如何优化STP的收敛速度。</a:t>
            </a:r>
            <a:endParaRPr kumimoji="1" lang="zh-CN" altLang="en-US" sz="1400" dirty="0"/>
          </a:p>
        </p:txBody>
      </p:sp>
      <p:sp>
        <p:nvSpPr>
          <p:cNvPr id="36" name="标题 1"/>
          <p:cNvSpPr txBox="1"/>
          <p:nvPr/>
        </p:nvSpPr>
        <p:spPr>
          <a:xfrm>
            <a:off x="5699760" y="4541424"/>
            <a:ext cx="5400000" cy="457200"/>
          </a:xfrm>
          <a:prstGeom prst="rect">
            <a:avLst/>
          </a:prstGeom>
          <a:noFill/>
          <a:ln>
            <a:noFill/>
          </a:ln>
        </p:spPr>
        <p:txBody>
          <a:bodyPr vert="horz" wrap="square" lIns="0" tIns="0" rIns="0" bIns="0" rtlCol="0" anchor="ctr"/>
          <a:lstStyle/>
          <a:p>
            <a:pPr algn="l"/>
            <a:r>
              <a:rPr kumimoji="1" lang="en-US" altLang="zh-CN" sz="1600">
                <a:ln w="12700">
                  <a:noFill/>
                </a:ln>
                <a:solidFill>
                  <a:srgbClr val="FFFFFF">
                    <a:alpha val="100000"/>
                  </a:srgbClr>
                </a:solidFill>
                <a:latin typeface="Source Han Sans CN Bold"/>
                <a:ea typeface="Source Han Sans CN Bold"/>
                <a:cs typeface="Source Han Sans CN Bold"/>
              </a:rPr>
              <a:t>STP的收敛过程</a:t>
            </a:r>
            <a:endParaRPr kumimoji="1" lang="zh-CN" altLang="en-US"/>
          </a:p>
        </p:txBody>
      </p:sp>
      <p:sp>
        <p:nvSpPr>
          <p:cNvPr id="37" name="标题 1"/>
          <p:cNvSpPr txBox="1"/>
          <p:nvPr/>
        </p:nvSpPr>
        <p:spPr>
          <a:xfrm>
            <a:off x="301625" y="115977"/>
            <a:ext cx="822140" cy="822140"/>
          </a:xfrm>
          <a:prstGeom prst="donut">
            <a:avLst>
              <a:gd name="adj" fmla="val 17630"/>
            </a:avLst>
          </a:prstGeom>
          <a:gradFill>
            <a:gsLst>
              <a:gs pos="0">
                <a:schemeClr val="accent1">
                  <a:lumMod val="40000"/>
                  <a:lumOff val="60000"/>
                </a:schemeClr>
              </a:gs>
              <a:gs pos="100000">
                <a:schemeClr val="bg1"/>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38" name="标题 1"/>
          <p:cNvSpPr txBox="1"/>
          <p:nvPr/>
        </p:nvSpPr>
        <p:spPr>
          <a:xfrm>
            <a:off x="454660" y="427377"/>
            <a:ext cx="10350500" cy="432000"/>
          </a:xfrm>
          <a:prstGeom prst="rect">
            <a:avLst/>
          </a:prstGeom>
          <a:noFill/>
          <a:ln>
            <a:noFill/>
          </a:ln>
        </p:spPr>
        <p:txBody>
          <a:bodyPr vert="horz" wrap="square" lIns="0" tIns="0" rIns="0" bIns="0" rtlCol="0" anchor="ctr"/>
          <a:lstStyle/>
          <a:p>
            <a:pPr algn="l"/>
            <a:r>
              <a:rPr kumimoji="1" lang="en-US" altLang="zh-CN" sz="3200">
                <a:ln w="12700">
                  <a:noFill/>
                </a:ln>
                <a:solidFill>
                  <a:srgbClr val="2A7ABF">
                    <a:alpha val="100000"/>
                  </a:srgbClr>
                </a:solidFill>
                <a:latin typeface="Source Han Sans CN Bold"/>
                <a:ea typeface="Source Han Sans CN Bold"/>
                <a:cs typeface="Source Han Sans CN Bold"/>
              </a:rPr>
              <a:t>生成树协议（STP）基础</a:t>
            </a:r>
            <a:endParaRPr kumimoji="1" lang="zh-CN" altLang="en-US"/>
          </a:p>
        </p:txBody>
      </p:sp>
      <p:pic>
        <p:nvPicPr>
          <p:cNvPr id="40" name="图片 39">
            <a:extLst>
              <a:ext uri="{FF2B5EF4-FFF2-40B4-BE49-F238E27FC236}">
                <a16:creationId xmlns:a16="http://schemas.microsoft.com/office/drawing/2014/main" id="{483E53C7-FDC7-0C1E-942E-5450838FD2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520" y="1762298"/>
            <a:ext cx="4178300" cy="34417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0">
                <a:schemeClr val="bg1"/>
              </a:gs>
              <a:gs pos="100000">
                <a:schemeClr val="accent1">
                  <a:lumMod val="20000"/>
                  <a:lumOff val="80000"/>
                  <a:alpha val="5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660400" y="1869359"/>
            <a:ext cx="3494912" cy="3582317"/>
          </a:xfrm>
          <a:prstGeom prst="roundRect">
            <a:avLst>
              <a:gd name="adj" fmla="val 11928"/>
            </a:avLst>
          </a:prstGeom>
          <a:solidFill>
            <a:schemeClr val="bg1"/>
          </a:solidFill>
          <a:ln w="12700" cap="sq">
            <a:noFill/>
            <a:miter/>
          </a:ln>
          <a:effectLst>
            <a:outerShdw blurRad="241300" dist="76200" dir="8100000" algn="tr" rotWithShape="0">
              <a:schemeClr val="accent1">
                <a:lumMod val="75000"/>
                <a:alpha val="25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4365343" y="1869359"/>
            <a:ext cx="3494912" cy="3582317"/>
          </a:xfrm>
          <a:prstGeom prst="roundRect">
            <a:avLst>
              <a:gd name="adj" fmla="val 11928"/>
            </a:avLst>
          </a:prstGeom>
          <a:solidFill>
            <a:schemeClr val="bg1"/>
          </a:solidFill>
          <a:ln w="12700" cap="sq">
            <a:noFill/>
            <a:miter/>
          </a:ln>
          <a:effectLst>
            <a:outerShdw blurRad="241300" dist="76200" dir="8100000" algn="tr" rotWithShape="0">
              <a:schemeClr val="accent1">
                <a:lumMod val="75000"/>
                <a:alpha val="25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8023988" y="1869359"/>
            <a:ext cx="3494912" cy="3582317"/>
          </a:xfrm>
          <a:prstGeom prst="roundRect">
            <a:avLst>
              <a:gd name="adj" fmla="val 11928"/>
            </a:avLst>
          </a:prstGeom>
          <a:gradFill>
            <a:gsLst>
              <a:gs pos="0">
                <a:schemeClr val="accent2"/>
              </a:gs>
              <a:gs pos="100000">
                <a:schemeClr val="accent1"/>
              </a:gs>
            </a:gsLst>
            <a:lin ang="2700000" scaled="0"/>
          </a:gradFill>
          <a:ln w="12700" cap="sq">
            <a:noFill/>
            <a:miter/>
          </a:ln>
          <a:effectLst>
            <a:outerShdw blurRad="50800" dist="38100" dir="2700000" algn="tl" rotWithShape="0">
              <a:schemeClr val="accent1">
                <a:lumMod val="75000"/>
                <a:alpha val="25000"/>
              </a:schemeClr>
            </a:outerShdw>
          </a:effectLst>
        </p:spPr>
        <p:txBody>
          <a:bodyPr vert="horz" wrap="square" lIns="91440" tIns="45720" rIns="91440" bIns="45720" rtlCol="0" anchor="ctr"/>
          <a:lstStyle/>
          <a:p>
            <a:pPr algn="ctr"/>
            <a:endParaRPr kumimoji="1" lang="zh-CN" altLang="en-US"/>
          </a:p>
        </p:txBody>
      </p:sp>
      <p:grpSp>
        <p:nvGrpSpPr>
          <p:cNvPr id="6" name="组合 5"/>
          <p:cNvGrpSpPr/>
          <p:nvPr/>
        </p:nvGrpSpPr>
        <p:grpSpPr>
          <a:xfrm>
            <a:off x="3946968" y="3345084"/>
            <a:ext cx="659756" cy="659756"/>
            <a:chOff x="3946968" y="3345084"/>
            <a:chExt cx="659756" cy="659756"/>
          </a:xfrm>
        </p:grpSpPr>
        <p:sp>
          <p:nvSpPr>
            <p:cNvPr id="7" name="标题 1"/>
            <p:cNvSpPr txBox="1"/>
            <p:nvPr/>
          </p:nvSpPr>
          <p:spPr>
            <a:xfrm>
              <a:off x="3946968" y="3345084"/>
              <a:ext cx="659756" cy="659756"/>
            </a:xfrm>
            <a:prstGeom prst="ellipse">
              <a:avLst/>
            </a:prstGeom>
            <a:solidFill>
              <a:schemeClr val="accent2"/>
            </a:solidFill>
            <a:ln w="12700" cap="sq">
              <a:noFill/>
              <a:miter/>
            </a:ln>
            <a:effectLst>
              <a:outerShdw blurRad="50800" dist="38100" dir="5400000" algn="t" rotWithShape="0">
                <a:schemeClr val="accent2">
                  <a:lumMod val="75000"/>
                  <a:alpha val="25000"/>
                </a:schemeClr>
              </a:outerShdw>
            </a:effectLst>
          </p:spPr>
          <p:txBody>
            <a:bodyPr vert="horz" wrap="square" lIns="91440" tIns="45720" rIns="91440" bIns="45720" rtlCol="0" anchor="ctr"/>
            <a:lstStyle/>
            <a:p>
              <a:pPr algn="ctr"/>
              <a:endParaRPr kumimoji="1" lang="zh-CN" altLang="en-US"/>
            </a:p>
          </p:txBody>
        </p:sp>
        <p:grpSp>
          <p:nvGrpSpPr>
            <p:cNvPr id="8" name="组合 7"/>
            <p:cNvGrpSpPr/>
            <p:nvPr/>
          </p:nvGrpSpPr>
          <p:grpSpPr>
            <a:xfrm>
              <a:off x="4102151" y="3350891"/>
              <a:ext cx="483813" cy="620179"/>
              <a:chOff x="4102151" y="3350891"/>
              <a:chExt cx="483813" cy="620179"/>
            </a:xfrm>
          </p:grpSpPr>
          <p:sp>
            <p:nvSpPr>
              <p:cNvPr id="9" name="标题 1"/>
              <p:cNvSpPr txBox="1"/>
              <p:nvPr/>
            </p:nvSpPr>
            <p:spPr>
              <a:xfrm>
                <a:off x="4102151" y="3634097"/>
                <a:ext cx="324168" cy="58956"/>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rot="10800000">
                <a:off x="4277054" y="3350891"/>
                <a:ext cx="308910" cy="308909"/>
              </a:xfrm>
              <a:prstGeom prst="arc">
                <a:avLst/>
              </a:prstGeom>
              <a:noFill/>
              <a:ln w="101600" cap="sq">
                <a:solidFill>
                  <a:schemeClr val="bg1"/>
                </a:soli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rot="10800000" flipV="1">
                <a:off x="4277054" y="3662161"/>
                <a:ext cx="308910" cy="308909"/>
              </a:xfrm>
              <a:prstGeom prst="arc">
                <a:avLst/>
              </a:prstGeom>
              <a:noFill/>
              <a:ln w="101600" cap="sq">
                <a:solidFill>
                  <a:schemeClr val="bg1"/>
                </a:solidFill>
                <a:miter/>
              </a:ln>
            </p:spPr>
            <p:txBody>
              <a:bodyPr vert="horz" wrap="square" lIns="91440" tIns="45720" rIns="91440" bIns="45720" rtlCol="0" anchor="ctr"/>
              <a:lstStyle/>
              <a:p>
                <a:pPr algn="ctr"/>
                <a:endParaRPr kumimoji="1" lang="zh-CN" altLang="en-US"/>
              </a:p>
            </p:txBody>
          </p:sp>
        </p:grpSp>
      </p:grpSp>
      <p:grpSp>
        <p:nvGrpSpPr>
          <p:cNvPr id="12" name="组合 11"/>
          <p:cNvGrpSpPr/>
          <p:nvPr/>
        </p:nvGrpSpPr>
        <p:grpSpPr>
          <a:xfrm>
            <a:off x="7616143" y="3345084"/>
            <a:ext cx="659756" cy="659756"/>
            <a:chOff x="7616143" y="3345084"/>
            <a:chExt cx="659756" cy="659756"/>
          </a:xfrm>
        </p:grpSpPr>
        <p:sp>
          <p:nvSpPr>
            <p:cNvPr id="13" name="标题 1"/>
            <p:cNvSpPr txBox="1"/>
            <p:nvPr/>
          </p:nvSpPr>
          <p:spPr>
            <a:xfrm>
              <a:off x="7616143" y="3345084"/>
              <a:ext cx="659756" cy="659756"/>
            </a:xfrm>
            <a:prstGeom prst="ellipse">
              <a:avLst/>
            </a:prstGeom>
            <a:solidFill>
              <a:schemeClr val="accent2"/>
            </a:solidFill>
            <a:ln w="12700" cap="sq">
              <a:noFill/>
              <a:miter/>
            </a:ln>
            <a:effectLst>
              <a:outerShdw blurRad="50800" dist="38100" dir="5400000" algn="t" rotWithShape="0">
                <a:schemeClr val="accent2">
                  <a:lumMod val="75000"/>
                  <a:alpha val="25000"/>
                </a:schemeClr>
              </a:outerShdw>
            </a:effectLst>
          </p:spPr>
          <p:txBody>
            <a:bodyPr vert="horz" wrap="square" lIns="91440" tIns="45720" rIns="91440" bIns="45720" rtlCol="0" anchor="ctr"/>
            <a:lstStyle/>
            <a:p>
              <a:pPr algn="ctr"/>
              <a:endParaRPr kumimoji="1" lang="zh-CN" altLang="en-US"/>
            </a:p>
          </p:txBody>
        </p:sp>
        <p:grpSp>
          <p:nvGrpSpPr>
            <p:cNvPr id="14" name="组合 13"/>
            <p:cNvGrpSpPr/>
            <p:nvPr/>
          </p:nvGrpSpPr>
          <p:grpSpPr>
            <a:xfrm>
              <a:off x="7761175" y="3350891"/>
              <a:ext cx="483813" cy="620179"/>
              <a:chOff x="7761175" y="3350891"/>
              <a:chExt cx="483813" cy="620179"/>
            </a:xfrm>
          </p:grpSpPr>
          <p:sp>
            <p:nvSpPr>
              <p:cNvPr id="15" name="标题 1"/>
              <p:cNvSpPr txBox="1"/>
              <p:nvPr/>
            </p:nvSpPr>
            <p:spPr>
              <a:xfrm>
                <a:off x="7761175" y="3634097"/>
                <a:ext cx="324168" cy="58956"/>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rot="10800000">
                <a:off x="7936078" y="3350891"/>
                <a:ext cx="308910" cy="308909"/>
              </a:xfrm>
              <a:prstGeom prst="arc">
                <a:avLst/>
              </a:prstGeom>
              <a:noFill/>
              <a:ln w="101600" cap="sq">
                <a:solidFill>
                  <a:schemeClr val="bg1"/>
                </a:solidFill>
                <a:miter/>
              </a:ln>
            </p:spPr>
            <p:txBody>
              <a:bodyPr vert="horz" wrap="square" lIns="91440" tIns="45720" rIns="91440" bIns="45720" rtlCol="0" anchor="ctr"/>
              <a:lstStyle/>
              <a:p>
                <a:pPr algn="ctr"/>
                <a:endParaRPr kumimoji="1" lang="zh-CN" altLang="en-US"/>
              </a:p>
            </p:txBody>
          </p:sp>
          <p:sp>
            <p:nvSpPr>
              <p:cNvPr id="17" name="标题 1"/>
              <p:cNvSpPr txBox="1"/>
              <p:nvPr/>
            </p:nvSpPr>
            <p:spPr>
              <a:xfrm rot="10800000" flipV="1">
                <a:off x="7936078" y="3662161"/>
                <a:ext cx="308910" cy="308909"/>
              </a:xfrm>
              <a:prstGeom prst="arc">
                <a:avLst/>
              </a:prstGeom>
              <a:noFill/>
              <a:ln w="101600" cap="sq">
                <a:solidFill>
                  <a:schemeClr val="bg1"/>
                </a:solidFill>
                <a:miter/>
              </a:ln>
            </p:spPr>
            <p:txBody>
              <a:bodyPr vert="horz" wrap="square" lIns="91440" tIns="45720" rIns="91440" bIns="45720" rtlCol="0" anchor="ctr"/>
              <a:lstStyle/>
              <a:p>
                <a:pPr algn="ctr"/>
                <a:endParaRPr kumimoji="1" lang="zh-CN" altLang="en-US"/>
              </a:p>
            </p:txBody>
          </p:sp>
        </p:grpSp>
      </p:grpSp>
      <p:sp>
        <p:nvSpPr>
          <p:cNvPr id="18" name="标题 1"/>
          <p:cNvSpPr txBox="1"/>
          <p:nvPr/>
        </p:nvSpPr>
        <p:spPr>
          <a:xfrm>
            <a:off x="893984" y="2094790"/>
            <a:ext cx="3027744" cy="548608"/>
          </a:xfrm>
          <a:prstGeom prst="roundRect">
            <a:avLst>
              <a:gd name="adj" fmla="val 50000"/>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976765" y="2193825"/>
            <a:ext cx="2862182" cy="388790"/>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Source Han Sans CN Bold"/>
                <a:ea typeface="Source Han Sans CN Bold"/>
                <a:cs typeface="Source Han Sans CN Bold"/>
              </a:rPr>
              <a:t>实验环境搭建</a:t>
            </a:r>
            <a:endParaRPr kumimoji="1" lang="zh-CN" altLang="en-US"/>
          </a:p>
        </p:txBody>
      </p:sp>
      <p:sp>
        <p:nvSpPr>
          <p:cNvPr id="20" name="标题 1"/>
          <p:cNvSpPr txBox="1"/>
          <p:nvPr/>
        </p:nvSpPr>
        <p:spPr>
          <a:xfrm>
            <a:off x="978383" y="2789498"/>
            <a:ext cx="2858947" cy="2372810"/>
          </a:xfrm>
          <a:prstGeom prst="rect">
            <a:avLst/>
          </a:prstGeom>
          <a:noFill/>
          <a:ln>
            <a:noFill/>
          </a:ln>
        </p:spPr>
        <p:txBody>
          <a:bodyPr vert="horz" wrap="square" lIns="0" tIns="0" rIns="0" bIns="0" rtlCol="0" anchor="t"/>
          <a:lstStyle/>
          <a:p>
            <a:pPr algn="l"/>
            <a:r>
              <a:rPr kumimoji="1" lang="en-US" altLang="zh-CN" sz="1600" dirty="0">
                <a:ln w="12700">
                  <a:noFill/>
                </a:ln>
                <a:solidFill>
                  <a:srgbClr val="262626">
                    <a:alpha val="100000"/>
                  </a:srgbClr>
                </a:solidFill>
                <a:latin typeface="Source Han Sans"/>
                <a:ea typeface="Source Han Sans"/>
                <a:cs typeface="Source Han Sans"/>
              </a:rPr>
              <a:t>介绍了实验中使用的网络拓扑和配置，包括使用Mininet构建的环状网络和节点配置。讨论了在实验中如何启动STP进程，并配置各个交换机的优先级和端口信息。</a:t>
            </a:r>
            <a:endParaRPr kumimoji="1" lang="zh-CN" altLang="en-US" sz="1600" dirty="0"/>
          </a:p>
        </p:txBody>
      </p:sp>
      <p:sp>
        <p:nvSpPr>
          <p:cNvPr id="21" name="标题 1"/>
          <p:cNvSpPr txBox="1"/>
          <p:nvPr/>
        </p:nvSpPr>
        <p:spPr>
          <a:xfrm>
            <a:off x="4598927" y="2094790"/>
            <a:ext cx="3027744" cy="548608"/>
          </a:xfrm>
          <a:prstGeom prst="roundRect">
            <a:avLst>
              <a:gd name="adj" fmla="val 50000"/>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22" name="标题 1"/>
          <p:cNvSpPr txBox="1"/>
          <p:nvPr/>
        </p:nvSpPr>
        <p:spPr>
          <a:xfrm>
            <a:off x="4681708" y="2193825"/>
            <a:ext cx="2862182" cy="388790"/>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Source Han Sans CN Bold"/>
                <a:ea typeface="Source Han Sans CN Bold"/>
                <a:cs typeface="Source Han Sans CN Bold"/>
              </a:rPr>
              <a:t>实验结果观察</a:t>
            </a:r>
            <a:endParaRPr kumimoji="1" lang="zh-CN" altLang="en-US"/>
          </a:p>
        </p:txBody>
      </p:sp>
      <p:sp>
        <p:nvSpPr>
          <p:cNvPr id="23" name="标题 1"/>
          <p:cNvSpPr txBox="1"/>
          <p:nvPr/>
        </p:nvSpPr>
        <p:spPr>
          <a:xfrm>
            <a:off x="4683326" y="2789498"/>
            <a:ext cx="2858947" cy="2372810"/>
          </a:xfrm>
          <a:prstGeom prst="rect">
            <a:avLst/>
          </a:prstGeom>
          <a:noFill/>
          <a:ln>
            <a:noFill/>
          </a:ln>
        </p:spPr>
        <p:txBody>
          <a:bodyPr vert="horz" wrap="square" lIns="0" tIns="0" rIns="0" bIns="0" rtlCol="0" anchor="t"/>
          <a:lstStyle/>
          <a:p>
            <a:pPr algn="l"/>
            <a:r>
              <a:rPr kumimoji="1" lang="en-US" altLang="zh-CN" sz="1600" dirty="0">
                <a:ln w="12700">
                  <a:noFill/>
                </a:ln>
                <a:solidFill>
                  <a:srgbClr val="262626">
                    <a:alpha val="100000"/>
                  </a:srgbClr>
                </a:solidFill>
                <a:latin typeface="Source Han Sans"/>
                <a:ea typeface="Source Han Sans"/>
                <a:cs typeface="Source Han Sans"/>
              </a:rPr>
              <a:t>展示了实验中观察到的STP选举过程，包括根桥的选举和端口角色的分配。分析了STP在不同网络拓扑下的表现，以及如何通过调整配置来影响STP的结果。</a:t>
            </a:r>
            <a:endParaRPr kumimoji="1" lang="zh-CN" altLang="en-US" sz="1600" dirty="0"/>
          </a:p>
        </p:txBody>
      </p:sp>
      <p:sp>
        <p:nvSpPr>
          <p:cNvPr id="24" name="标题 1"/>
          <p:cNvSpPr txBox="1"/>
          <p:nvPr/>
        </p:nvSpPr>
        <p:spPr>
          <a:xfrm>
            <a:off x="8257572" y="2094790"/>
            <a:ext cx="3027744" cy="548608"/>
          </a:xfrm>
          <a:prstGeom prst="roundRect">
            <a:avLst>
              <a:gd name="adj" fmla="val 50000"/>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25" name="标题 1"/>
          <p:cNvSpPr txBox="1"/>
          <p:nvPr/>
        </p:nvSpPr>
        <p:spPr>
          <a:xfrm>
            <a:off x="8340353" y="2193825"/>
            <a:ext cx="2862182" cy="388790"/>
          </a:xfrm>
          <a:prstGeom prst="rect">
            <a:avLst/>
          </a:prstGeom>
          <a:noFill/>
          <a:ln>
            <a:noFill/>
          </a:ln>
        </p:spPr>
        <p:txBody>
          <a:bodyPr vert="horz" wrap="square" lIns="0" tIns="0" rIns="0" bIns="0" rtlCol="0" anchor="ctr"/>
          <a:lstStyle/>
          <a:p>
            <a:pPr algn="ctr"/>
            <a:r>
              <a:rPr kumimoji="1" lang="en-US" altLang="zh-CN" sz="1600">
                <a:ln w="12700">
                  <a:noFill/>
                </a:ln>
                <a:gradFill>
                  <a:gsLst>
                    <a:gs pos="0">
                      <a:srgbClr val="2A7ABF">
                        <a:alpha val="100000"/>
                      </a:srgbClr>
                    </a:gs>
                    <a:gs pos="100000">
                      <a:srgbClr val="113E59">
                        <a:alpha val="100000"/>
                      </a:srgbClr>
                    </a:gs>
                  </a:gsLst>
                  <a:lin ang="10800000" scaled="0"/>
                </a:gradFill>
                <a:latin typeface="Source Han Sans CN Bold"/>
                <a:ea typeface="Source Han Sans CN Bold"/>
                <a:cs typeface="Source Han Sans CN Bold"/>
              </a:rPr>
              <a:t>实验问题与解决方案</a:t>
            </a:r>
            <a:endParaRPr kumimoji="1" lang="zh-CN" altLang="en-US"/>
          </a:p>
        </p:txBody>
      </p:sp>
      <p:sp>
        <p:nvSpPr>
          <p:cNvPr id="26" name="标题 1"/>
          <p:cNvSpPr txBox="1"/>
          <p:nvPr/>
        </p:nvSpPr>
        <p:spPr>
          <a:xfrm>
            <a:off x="8341971" y="2789498"/>
            <a:ext cx="2858947" cy="2372810"/>
          </a:xfrm>
          <a:prstGeom prst="rect">
            <a:avLst/>
          </a:prstGeom>
          <a:noFill/>
          <a:ln>
            <a:noFill/>
          </a:ln>
        </p:spPr>
        <p:txBody>
          <a:bodyPr vert="horz" wrap="square" lIns="0" tIns="0" rIns="0" bIns="0" rtlCol="0" anchor="t"/>
          <a:lstStyle/>
          <a:p>
            <a:pPr algn="l"/>
            <a:r>
              <a:rPr kumimoji="1" lang="en-US" altLang="zh-CN" sz="1600" dirty="0">
                <a:ln w="12700">
                  <a:noFill/>
                </a:ln>
                <a:solidFill>
                  <a:srgbClr val="FFFFFF">
                    <a:alpha val="100000"/>
                  </a:srgbClr>
                </a:solidFill>
                <a:latin typeface="Source Han Sans"/>
                <a:ea typeface="Source Han Sans"/>
                <a:cs typeface="Source Han Sans"/>
              </a:rPr>
              <a:t>讨论了在实验过程中遇到的问题，如端口状态不收敛、生成树计算错误等，并提出了相应的解决方案。分析了STP在处理网络拓扑变化时的局限性，以及如何通过改进STP算法来提高网络的稳定性和可靠性。</a:t>
            </a:r>
            <a:endParaRPr kumimoji="1" lang="zh-CN" altLang="en-US" sz="1600" dirty="0"/>
          </a:p>
        </p:txBody>
      </p:sp>
      <p:sp>
        <p:nvSpPr>
          <p:cNvPr id="27" name="标题 1"/>
          <p:cNvSpPr txBox="1"/>
          <p:nvPr/>
        </p:nvSpPr>
        <p:spPr>
          <a:xfrm flipV="1">
            <a:off x="4206000" y="5875261"/>
            <a:ext cx="3780000" cy="62069"/>
          </a:xfrm>
          <a:prstGeom prst="roundRect">
            <a:avLst>
              <a:gd name="adj" fmla="val 50000"/>
            </a:avLst>
          </a:prstGeom>
          <a:gradFill>
            <a:gsLst>
              <a:gs pos="0">
                <a:schemeClr val="accent2"/>
              </a:gs>
              <a:gs pos="100000">
                <a:schemeClr val="accent1"/>
              </a:gs>
            </a:gsLst>
            <a:lin ang="2700000" scaled="0"/>
          </a:gradFill>
          <a:ln w="12700" cap="sq">
            <a:noFill/>
            <a:miter/>
          </a:ln>
        </p:spPr>
        <p:txBody>
          <a:bodyPr vert="horz" wrap="square" lIns="91440" tIns="45720" rIns="91440" bIns="45720" rtlCol="0" anchor="ctr"/>
          <a:lstStyle/>
          <a:p>
            <a:pPr algn="ctr"/>
            <a:endParaRPr kumimoji="1" lang="zh-CN" altLang="en-US"/>
          </a:p>
        </p:txBody>
      </p:sp>
      <p:sp>
        <p:nvSpPr>
          <p:cNvPr id="28" name="标题 1"/>
          <p:cNvSpPr txBox="1"/>
          <p:nvPr/>
        </p:nvSpPr>
        <p:spPr>
          <a:xfrm>
            <a:off x="301625" y="115977"/>
            <a:ext cx="822140" cy="822140"/>
          </a:xfrm>
          <a:prstGeom prst="donut">
            <a:avLst>
              <a:gd name="adj" fmla="val 17630"/>
            </a:avLst>
          </a:prstGeom>
          <a:gradFill>
            <a:gsLst>
              <a:gs pos="0">
                <a:schemeClr val="accent1">
                  <a:lumMod val="40000"/>
                  <a:lumOff val="60000"/>
                </a:schemeClr>
              </a:gs>
              <a:gs pos="100000">
                <a:schemeClr val="bg1"/>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29" name="标题 1"/>
          <p:cNvSpPr txBox="1"/>
          <p:nvPr/>
        </p:nvSpPr>
        <p:spPr>
          <a:xfrm>
            <a:off x="454660" y="427377"/>
            <a:ext cx="10350500" cy="432000"/>
          </a:xfrm>
          <a:prstGeom prst="rect">
            <a:avLst/>
          </a:prstGeom>
          <a:noFill/>
          <a:ln>
            <a:noFill/>
          </a:ln>
        </p:spPr>
        <p:txBody>
          <a:bodyPr vert="horz" wrap="square" lIns="0" tIns="0" rIns="0" bIns="0" rtlCol="0" anchor="ctr"/>
          <a:lstStyle/>
          <a:p>
            <a:pPr algn="l"/>
            <a:r>
              <a:rPr kumimoji="1" lang="en-US" altLang="zh-CN" sz="3200">
                <a:ln w="12700">
                  <a:noFill/>
                </a:ln>
                <a:solidFill>
                  <a:srgbClr val="2A7ABF">
                    <a:alpha val="100000"/>
                  </a:srgbClr>
                </a:solidFill>
                <a:latin typeface="Source Han Sans CN Bold"/>
                <a:ea typeface="Source Han Sans CN Bold"/>
                <a:cs typeface="Source Han Sans CN Bold"/>
              </a:rPr>
              <a:t>STP实验操作与分析</a:t>
            </a:r>
            <a:endParaRPr kumimoji="1" lang="zh-CN" altLang="en-US"/>
          </a:p>
        </p:txBody>
      </p:sp>
      <p:pic>
        <p:nvPicPr>
          <p:cNvPr id="31" name="图片 30">
            <a:extLst>
              <a:ext uri="{FF2B5EF4-FFF2-40B4-BE49-F238E27FC236}">
                <a16:creationId xmlns:a16="http://schemas.microsoft.com/office/drawing/2014/main" id="{843D402E-5464-F1C2-C155-C5D87B76BD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69911" y="224369"/>
            <a:ext cx="3085775" cy="162075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26000">
                <a:schemeClr val="accent1">
                  <a:lumMod val="5000"/>
                  <a:lumOff val="95000"/>
                  <a:alpha val="100000"/>
                </a:schemeClr>
              </a:gs>
              <a:gs pos="100000">
                <a:schemeClr val="accent1">
                  <a:lumMod val="30000"/>
                  <a:lumOff val="70000"/>
                  <a:alpha val="10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16200000" flipH="1">
            <a:off x="-4204661" y="-469182"/>
            <a:ext cx="8567144" cy="7796364"/>
          </a:xfrm>
          <a:prstGeom prst="hexagon">
            <a:avLst/>
          </a:prstGeom>
          <a:noFill/>
          <a:ln w="635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16200000" flipH="1">
            <a:off x="-3948167" y="-235765"/>
            <a:ext cx="8054156" cy="7329530"/>
          </a:xfrm>
          <a:prstGeom prst="hexagon">
            <a:avLst/>
          </a:prstGeom>
          <a:gradFill>
            <a:gsLst>
              <a:gs pos="0">
                <a:schemeClr val="accent1"/>
              </a:gs>
              <a:gs pos="100000">
                <a:schemeClr val="accent1">
                  <a:lumMod val="75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16200000" flipH="1">
            <a:off x="1581452" y="1461310"/>
            <a:ext cx="4324448" cy="3935380"/>
          </a:xfrm>
          <a:prstGeom prst="hexagon">
            <a:avLst/>
          </a:prstGeom>
          <a:gradFill>
            <a:gsLst>
              <a:gs pos="0">
                <a:schemeClr val="accent1">
                  <a:lumMod val="60000"/>
                  <a:lumOff val="40000"/>
                </a:schemeClr>
              </a:gs>
              <a:gs pos="83000">
                <a:schemeClr val="accent1">
                  <a:lumMod val="75000"/>
                </a:schemeClr>
              </a:gs>
            </a:gsLst>
            <a:lin ang="0" scaled="0"/>
          </a:gradFill>
          <a:ln w="63500" cap="sq">
            <a:solidFill>
              <a:schemeClr val="bg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16200000" flipH="1">
            <a:off x="1994211" y="1836932"/>
            <a:ext cx="3498930" cy="3184136"/>
          </a:xfrm>
          <a:prstGeom prst="hexagon">
            <a:avLst/>
          </a:prstGeom>
          <a:solidFill>
            <a:schemeClr val="accent1"/>
          </a:solidFill>
          <a:ln w="127000" cap="sq">
            <a:solidFill>
              <a:schemeClr val="accent1">
                <a:shade val="15000"/>
              </a:schemeClr>
            </a:solid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16200000" flipH="1">
            <a:off x="-3799241" y="460678"/>
            <a:ext cx="6523564" cy="5936644"/>
          </a:xfrm>
          <a:prstGeom prst="hexagon">
            <a:avLst/>
          </a:prstGeom>
          <a:gradFill>
            <a:gsLst>
              <a:gs pos="0">
                <a:schemeClr val="bg1">
                  <a:alpha val="0"/>
                </a:schemeClr>
              </a:gs>
              <a:gs pos="100000">
                <a:schemeClr val="bg1">
                  <a:alpha val="10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752735" y="1960917"/>
            <a:ext cx="1749237" cy="1749230"/>
          </a:xfrm>
          <a:prstGeom prst="roundRect">
            <a:avLst>
              <a:gd name="adj" fmla="val 13816"/>
            </a:avLst>
          </a:prstGeom>
          <a:solidFill>
            <a:schemeClr val="bg1"/>
          </a:solidFill>
          <a:ln w="12700" cap="sq">
            <a:solidFill>
              <a:schemeClr val="bg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6934200" y="-546100"/>
            <a:ext cx="2211776" cy="3987800"/>
          </a:xfrm>
          <a:prstGeom prst="rect">
            <a:avLst/>
          </a:prstGeom>
          <a:noFill/>
          <a:ln>
            <a:noFill/>
          </a:ln>
          <a:effectLst/>
        </p:spPr>
        <p:txBody>
          <a:bodyPr vert="horz" wrap="square" lIns="91440" tIns="45720" rIns="91440" bIns="45720" rtlCol="0" anchor="b"/>
          <a:lstStyle/>
          <a:p>
            <a:pPr algn="l"/>
            <a:r>
              <a:rPr kumimoji="1" lang="en-US" altLang="zh-CN" sz="8000">
                <a:ln w="12700">
                  <a:noFill/>
                </a:ln>
                <a:solidFill>
                  <a:srgbClr val="2A7ABF">
                    <a:alpha val="100000"/>
                  </a:srgbClr>
                </a:solidFill>
                <a:latin typeface="OPPOSans R"/>
                <a:ea typeface="OPPOSans R"/>
                <a:cs typeface="OPPOSans R"/>
              </a:rPr>
              <a:t>05</a:t>
            </a:r>
            <a:endParaRPr kumimoji="1" lang="zh-CN" altLang="en-US"/>
          </a:p>
        </p:txBody>
      </p:sp>
      <p:sp>
        <p:nvSpPr>
          <p:cNvPr id="11" name="标题 1"/>
          <p:cNvSpPr txBox="1"/>
          <p:nvPr/>
        </p:nvSpPr>
        <p:spPr>
          <a:xfrm>
            <a:off x="2882434" y="5307706"/>
            <a:ext cx="433870" cy="401368"/>
          </a:xfrm>
          <a:prstGeom prst="roundRect">
            <a:avLst>
              <a:gd name="adj" fmla="val 50000"/>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12" name="标题 1"/>
          <p:cNvSpPr txBox="1"/>
          <p:nvPr/>
        </p:nvSpPr>
        <p:spPr>
          <a:xfrm rot="5400000">
            <a:off x="3048970" y="5443140"/>
            <a:ext cx="146200" cy="130500"/>
          </a:xfrm>
          <a:custGeom>
            <a:avLst/>
            <a:gdLst>
              <a:gd name="connsiteX0" fmla="*/ 6134100 w 11353799"/>
              <a:gd name="connsiteY0" fmla="*/ 76200 h 10134600"/>
              <a:gd name="connsiteX1" fmla="*/ 5753100 w 11353799"/>
              <a:gd name="connsiteY1" fmla="*/ 0 h 10134600"/>
              <a:gd name="connsiteX2" fmla="*/ 5372100 w 11353799"/>
              <a:gd name="connsiteY2" fmla="*/ 76200 h 10134600"/>
              <a:gd name="connsiteX3" fmla="*/ 5067300 w 11353799"/>
              <a:gd name="connsiteY3" fmla="*/ 381000 h 10134600"/>
              <a:gd name="connsiteX4" fmla="*/ 114300 w 11353799"/>
              <a:gd name="connsiteY4" fmla="*/ 9067800 h 10134600"/>
              <a:gd name="connsiteX5" fmla="*/ 114300 w 11353799"/>
              <a:gd name="connsiteY5" fmla="*/ 9829800 h 10134600"/>
              <a:gd name="connsiteX6" fmla="*/ 419100 w 11353799"/>
              <a:gd name="connsiteY6" fmla="*/ 10058400 h 10134600"/>
              <a:gd name="connsiteX7" fmla="*/ 800100 w 11353799"/>
              <a:gd name="connsiteY7" fmla="*/ 10134600 h 10134600"/>
              <a:gd name="connsiteX8" fmla="*/ 10553700 w 11353799"/>
              <a:gd name="connsiteY8" fmla="*/ 10134600 h 10134600"/>
              <a:gd name="connsiteX9" fmla="*/ 10934700 w 11353799"/>
              <a:gd name="connsiteY9" fmla="*/ 10058400 h 10134600"/>
              <a:gd name="connsiteX10" fmla="*/ 11239500 w 11353799"/>
              <a:gd name="connsiteY10" fmla="*/ 9829800 h 10134600"/>
              <a:gd name="connsiteX11" fmla="*/ 11239500 w 11353799"/>
              <a:gd name="connsiteY11" fmla="*/ 9067800 h 10134600"/>
              <a:gd name="connsiteX12" fmla="*/ 6438900 w 11353799"/>
              <a:gd name="connsiteY12" fmla="*/ 381000 h 10134600"/>
              <a:gd name="connsiteX13" fmla="*/ 6134100 w 11353799"/>
              <a:gd name="connsiteY13" fmla="*/ 76200 h 10134600"/>
            </a:gdLst>
            <a:ahLst/>
            <a:cxnLst/>
            <a:rect l="l" t="t" r="r" b="b"/>
            <a:pathLst>
              <a:path w="11353799" h="10134600">
                <a:moveTo>
                  <a:pt x="6134100" y="76200"/>
                </a:moveTo>
                <a:cubicBezTo>
                  <a:pt x="6057900" y="0"/>
                  <a:pt x="5905500" y="0"/>
                  <a:pt x="5753100" y="0"/>
                </a:cubicBezTo>
                <a:cubicBezTo>
                  <a:pt x="5600700" y="0"/>
                  <a:pt x="5448300" y="0"/>
                  <a:pt x="5372100" y="76200"/>
                </a:cubicBezTo>
                <a:cubicBezTo>
                  <a:pt x="5219700" y="152400"/>
                  <a:pt x="5143500" y="304800"/>
                  <a:pt x="5067300" y="381000"/>
                </a:cubicBezTo>
                <a:lnTo>
                  <a:pt x="114300" y="9067800"/>
                </a:lnTo>
                <a:cubicBezTo>
                  <a:pt x="-38100" y="9296400"/>
                  <a:pt x="-38100" y="9601200"/>
                  <a:pt x="114300" y="9829800"/>
                </a:cubicBezTo>
                <a:cubicBezTo>
                  <a:pt x="190500" y="9982200"/>
                  <a:pt x="266700" y="9982200"/>
                  <a:pt x="419100" y="10058400"/>
                </a:cubicBezTo>
                <a:cubicBezTo>
                  <a:pt x="571500" y="10134600"/>
                  <a:pt x="647700" y="10134600"/>
                  <a:pt x="800100" y="10134600"/>
                </a:cubicBezTo>
                <a:lnTo>
                  <a:pt x="10553700" y="10134600"/>
                </a:lnTo>
                <a:cubicBezTo>
                  <a:pt x="10706100" y="10134600"/>
                  <a:pt x="10858500" y="10134600"/>
                  <a:pt x="10934700" y="10058400"/>
                </a:cubicBezTo>
                <a:cubicBezTo>
                  <a:pt x="11087100" y="9982200"/>
                  <a:pt x="11163300" y="9906000"/>
                  <a:pt x="11239500" y="9829800"/>
                </a:cubicBezTo>
                <a:cubicBezTo>
                  <a:pt x="11391900" y="9601200"/>
                  <a:pt x="11391900" y="9296400"/>
                  <a:pt x="11239500" y="9067800"/>
                </a:cubicBezTo>
                <a:lnTo>
                  <a:pt x="6438900" y="381000"/>
                </a:lnTo>
                <a:cubicBezTo>
                  <a:pt x="6362700" y="304800"/>
                  <a:pt x="6286500" y="152400"/>
                  <a:pt x="6134100" y="76200"/>
                </a:cubicBezTo>
                <a:close/>
              </a:path>
            </a:pathLst>
          </a:custGeom>
          <a:solidFill>
            <a:schemeClr val="bg1"/>
          </a:solidFill>
          <a:ln w="11906" cap="flat">
            <a:no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1544299" y="6565798"/>
            <a:ext cx="342900" cy="111047"/>
          </a:xfrm>
          <a:custGeom>
            <a:avLst/>
            <a:gdLst>
              <a:gd name="connsiteX0" fmla="*/ 98626 w 342900"/>
              <a:gd name="connsiteY0" fmla="*/ 82247 h 111047"/>
              <a:gd name="connsiteX1" fmla="*/ 342899 w 342900"/>
              <a:gd name="connsiteY1" fmla="*/ 82247 h 111047"/>
              <a:gd name="connsiteX2" fmla="*/ 342899 w 342900"/>
              <a:gd name="connsiteY2" fmla="*/ 111047 h 111047"/>
              <a:gd name="connsiteX3" fmla="*/ 98626 w 342900"/>
              <a:gd name="connsiteY3" fmla="*/ 111047 h 111047"/>
              <a:gd name="connsiteX4" fmla="*/ 0 w 342900"/>
              <a:gd name="connsiteY4" fmla="*/ 0 h 111047"/>
              <a:gd name="connsiteX5" fmla="*/ 342900 w 342900"/>
              <a:gd name="connsiteY5" fmla="*/ 0 h 111047"/>
              <a:gd name="connsiteX6" fmla="*/ 342900 w 342900"/>
              <a:gd name="connsiteY6" fmla="*/ 28800 h 111047"/>
              <a:gd name="connsiteX7" fmla="*/ 0 w 342900"/>
              <a:gd name="connsiteY7" fmla="*/ 28800 h 111047"/>
            </a:gdLst>
            <a:ahLst/>
            <a:cxnLst/>
            <a:rect l="l" t="t" r="r" b="b"/>
            <a:pathLst>
              <a:path w="342900" h="111047">
                <a:moveTo>
                  <a:pt x="98626" y="82247"/>
                </a:moveTo>
                <a:lnTo>
                  <a:pt x="342899" y="82247"/>
                </a:lnTo>
                <a:lnTo>
                  <a:pt x="342899" y="111047"/>
                </a:lnTo>
                <a:lnTo>
                  <a:pt x="98626" y="111047"/>
                </a:lnTo>
                <a:close/>
                <a:moveTo>
                  <a:pt x="0" y="0"/>
                </a:moveTo>
                <a:lnTo>
                  <a:pt x="342900" y="0"/>
                </a:lnTo>
                <a:lnTo>
                  <a:pt x="342900" y="28800"/>
                </a:lnTo>
                <a:lnTo>
                  <a:pt x="0" y="28800"/>
                </a:lnTo>
                <a:close/>
              </a:path>
            </a:pathLst>
          </a:cu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pic>
        <p:nvPicPr>
          <p:cNvPr id="17" name="图片 16"/>
          <p:cNvPicPr>
            <a:picLocks noChangeAspect="1"/>
          </p:cNvPicPr>
          <p:nvPr/>
        </p:nvPicPr>
        <p:blipFill>
          <a:blip r:embed="rId2">
            <a:alphaModFix/>
          </a:blip>
          <a:srcRect r="89"/>
          <a:stretch>
            <a:fillRect/>
          </a:stretch>
        </p:blipFill>
        <p:spPr>
          <a:xfrm>
            <a:off x="2202625" y="1738833"/>
            <a:ext cx="3082100" cy="3383573"/>
          </a:xfrm>
          <a:custGeom>
            <a:avLst/>
            <a:gdLst/>
            <a:ahLst/>
            <a:cxnLst/>
            <a:rect l="l" t="t" r="r" b="b"/>
            <a:pathLst>
              <a:path w="3086100" h="3378200">
                <a:moveTo>
                  <a:pt x="1534580" y="0"/>
                </a:moveTo>
                <a:lnTo>
                  <a:pt x="1547520" y="0"/>
                </a:lnTo>
                <a:lnTo>
                  <a:pt x="3082100" y="767291"/>
                </a:lnTo>
                <a:lnTo>
                  <a:pt x="3082100" y="2613048"/>
                </a:lnTo>
                <a:lnTo>
                  <a:pt x="1541050" y="3383573"/>
                </a:lnTo>
                <a:lnTo>
                  <a:pt x="0" y="2613048"/>
                </a:lnTo>
                <a:lnTo>
                  <a:pt x="0" y="767291"/>
                </a:lnTo>
                <a:close/>
              </a:path>
            </a:pathLst>
          </a:custGeom>
          <a:noFill/>
          <a:ln>
            <a:noFill/>
          </a:ln>
        </p:spPr>
      </p:pic>
      <p:sp>
        <p:nvSpPr>
          <p:cNvPr id="18" name="标题 1"/>
          <p:cNvSpPr txBox="1"/>
          <p:nvPr/>
        </p:nvSpPr>
        <p:spPr>
          <a:xfrm flipH="1">
            <a:off x="2584572" y="1491816"/>
            <a:ext cx="487564" cy="487564"/>
          </a:xfrm>
          <a:prstGeom prst="ellipse">
            <a:avLst/>
          </a:prstGeom>
          <a:solidFill>
            <a:schemeClr val="bg1"/>
          </a:solidFill>
          <a:ln w="12700" cap="sq">
            <a:noFill/>
            <a:miter/>
          </a:ln>
          <a:effectLst>
            <a:outerShdw blurRad="190500" dist="38100" dir="2700000" algn="tl" rotWithShape="0">
              <a:srgbClr val="000000">
                <a:alpha val="20000"/>
              </a:srgbClr>
            </a:outerShdw>
          </a:effectLst>
        </p:spPr>
        <p:txBody>
          <a:bodyPr vert="horz" wrap="square" lIns="91440" tIns="45720" rIns="91440" bIns="45720" rtlCol="0" anchor="ctr"/>
          <a:lstStyle/>
          <a:p>
            <a:pPr algn="ctr"/>
            <a:endParaRPr kumimoji="1" lang="zh-CN" altLang="en-US"/>
          </a:p>
        </p:txBody>
      </p:sp>
      <p:sp>
        <p:nvSpPr>
          <p:cNvPr id="19" name="标题 1"/>
          <p:cNvSpPr txBox="1"/>
          <p:nvPr/>
        </p:nvSpPr>
        <p:spPr>
          <a:xfrm flipH="1">
            <a:off x="2720264" y="1627508"/>
            <a:ext cx="216180" cy="216180"/>
          </a:xfrm>
          <a:prstGeom prst="star5">
            <a:avLst>
              <a:gd name="adj" fmla="val 21319"/>
              <a:gd name="hf" fmla="val 105146"/>
              <a:gd name="vf" fmla="val 110557"/>
            </a:avLst>
          </a:prstGeom>
          <a:gradFill>
            <a:gsLst>
              <a:gs pos="0">
                <a:schemeClr val="accent2"/>
              </a:gs>
              <a:gs pos="100000">
                <a:schemeClr val="accent1"/>
              </a:gs>
            </a:gsLst>
            <a:lin ang="2700000" scaled="0"/>
          </a:gra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6632466" y="3962476"/>
            <a:ext cx="4607033" cy="2044624"/>
          </a:xfrm>
          <a:prstGeom prst="rect">
            <a:avLst/>
          </a:prstGeom>
          <a:noFill/>
          <a:ln>
            <a:noFill/>
          </a:ln>
        </p:spPr>
        <p:txBody>
          <a:bodyPr vert="horz" wrap="square" lIns="0" tIns="0" rIns="0" bIns="0" rtlCol="0" anchor="t"/>
          <a:lstStyle/>
          <a:p>
            <a:pPr algn="l"/>
            <a:r>
              <a:rPr kumimoji="1" lang="en-US" altLang="zh-CN" sz="3600">
                <a:ln w="12700">
                  <a:noFill/>
                </a:ln>
                <a:solidFill>
                  <a:srgbClr val="262626">
                    <a:alpha val="100000"/>
                  </a:srgbClr>
                </a:solidFill>
                <a:latin typeface="OPPOSans H"/>
                <a:ea typeface="OPPOSans H"/>
                <a:cs typeface="OPPOSans H"/>
              </a:rPr>
              <a:t>数据包队列管理实验</a:t>
            </a:r>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0">
                <a:schemeClr val="bg1"/>
              </a:gs>
              <a:gs pos="100000">
                <a:schemeClr val="accent1">
                  <a:lumMod val="20000"/>
                  <a:lumOff val="80000"/>
                  <a:alpha val="5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793898" y="1729010"/>
            <a:ext cx="660400" cy="485140"/>
          </a:xfrm>
          <a:prstGeom prst="rect">
            <a:avLst/>
          </a:prstGeom>
          <a:noFill/>
          <a:ln>
            <a:noFill/>
          </a:ln>
        </p:spPr>
        <p:txBody>
          <a:bodyPr vert="horz" wrap="square" lIns="91440" tIns="45720" rIns="91440" bIns="45720" rtlCol="0" anchor="t">
            <a:spAutoFit/>
          </a:bodyPr>
          <a:lstStyle/>
          <a:p>
            <a:pPr algn="l"/>
            <a:r>
              <a:rPr kumimoji="1" lang="en-US" altLang="zh-CN" sz="2800">
                <a:ln w="12700">
                  <a:noFill/>
                </a:ln>
                <a:solidFill>
                  <a:srgbClr val="2A7ABF">
                    <a:alpha val="100000"/>
                  </a:srgbClr>
                </a:solidFill>
                <a:latin typeface="OPPOSans H"/>
                <a:ea typeface="OPPOSans H"/>
                <a:cs typeface="OPPOSans H"/>
              </a:rPr>
              <a:t>01</a:t>
            </a:r>
            <a:endParaRPr kumimoji="1" lang="zh-CN" altLang="en-US"/>
          </a:p>
        </p:txBody>
      </p:sp>
      <p:sp>
        <p:nvSpPr>
          <p:cNvPr id="5" name="标题 1"/>
          <p:cNvSpPr txBox="1"/>
          <p:nvPr/>
        </p:nvSpPr>
        <p:spPr>
          <a:xfrm>
            <a:off x="1573618" y="1731895"/>
            <a:ext cx="4149229" cy="517451"/>
          </a:xfrm>
          <a:prstGeom prst="roundRect">
            <a:avLst/>
          </a:prstGeom>
          <a:solidFill>
            <a:schemeClr val="accent1"/>
          </a:solidFill>
          <a:ln w="12700" cap="sq">
            <a:noFill/>
            <a:miter/>
          </a:ln>
        </p:spPr>
        <p:txBody>
          <a:bodyPr vert="horz" wrap="square" lIns="0" tIns="0" rIns="0" bIns="0" rtlCol="0" anchor="ctr"/>
          <a:lstStyle/>
          <a:p>
            <a:pPr algn="l"/>
            <a:endParaRPr kumimoji="1" lang="zh-CN" altLang="en-US"/>
          </a:p>
        </p:txBody>
      </p:sp>
      <p:sp>
        <p:nvSpPr>
          <p:cNvPr id="6" name="标题 1"/>
          <p:cNvSpPr txBox="1"/>
          <p:nvPr/>
        </p:nvSpPr>
        <p:spPr>
          <a:xfrm>
            <a:off x="1698445" y="1768924"/>
            <a:ext cx="3958223" cy="443392"/>
          </a:xfrm>
          <a:prstGeom prst="rect">
            <a:avLst/>
          </a:prstGeom>
          <a:noFill/>
          <a:ln>
            <a:noFill/>
          </a:ln>
        </p:spPr>
        <p:txBody>
          <a:bodyPr vert="horz" wrap="square" lIns="0" tIns="0" rIns="0" bIns="0" rtlCol="0" anchor="ctr"/>
          <a:lstStyle/>
          <a:p>
            <a:pPr algn="l"/>
            <a:r>
              <a:rPr kumimoji="1" lang="en-US" altLang="zh-CN" sz="1600">
                <a:ln w="12700">
                  <a:noFill/>
                </a:ln>
                <a:solidFill>
                  <a:srgbClr val="FFFFFF">
                    <a:alpha val="100000"/>
                  </a:srgbClr>
                </a:solidFill>
                <a:latin typeface="Source Han Sans CN Bold"/>
                <a:ea typeface="Source Han Sans CN Bold"/>
                <a:cs typeface="Source Han Sans CN Bold"/>
              </a:rPr>
              <a:t>队列管理机制的作用</a:t>
            </a:r>
            <a:endParaRPr kumimoji="1" lang="zh-CN" altLang="en-US"/>
          </a:p>
        </p:txBody>
      </p:sp>
      <p:sp>
        <p:nvSpPr>
          <p:cNvPr id="7" name="标题 1"/>
          <p:cNvSpPr txBox="1"/>
          <p:nvPr/>
        </p:nvSpPr>
        <p:spPr>
          <a:xfrm>
            <a:off x="793897" y="2323405"/>
            <a:ext cx="4928949" cy="1344243"/>
          </a:xfrm>
          <a:prstGeom prst="rect">
            <a:avLst/>
          </a:prstGeom>
          <a:noFill/>
          <a:ln>
            <a:noFill/>
          </a:ln>
        </p:spPr>
        <p:txBody>
          <a:bodyPr vert="horz" wrap="square" lIns="91440" tIns="45720" rIns="91440" bIns="45720" rtlCol="0" anchor="t"/>
          <a:lstStyle/>
          <a:p>
            <a:pPr algn="l"/>
            <a:r>
              <a:rPr kumimoji="1" lang="en-US" altLang="zh-CN" sz="1600" dirty="0">
                <a:ln w="12700">
                  <a:noFill/>
                </a:ln>
                <a:solidFill>
                  <a:srgbClr val="000000">
                    <a:alpha val="100000"/>
                  </a:srgbClr>
                </a:solidFill>
                <a:latin typeface="Source Han Sans"/>
                <a:ea typeface="Source Han Sans"/>
                <a:cs typeface="Source Han Sans"/>
              </a:rPr>
              <a:t>数据包队列是网络设备中用于缓冲等待处理的数据包的关键部分，其管理机制直接影响网络的性能和效率。讨论了数据包队列在处理突发流量和瓶颈链路中的作用，以及如何通过队列管理来优化数据传输。</a:t>
            </a:r>
            <a:endParaRPr kumimoji="1" lang="zh-CN" altLang="en-US" sz="1600" dirty="0"/>
          </a:p>
        </p:txBody>
      </p:sp>
      <p:sp>
        <p:nvSpPr>
          <p:cNvPr id="8" name="标题 1"/>
          <p:cNvSpPr txBox="1"/>
          <p:nvPr/>
        </p:nvSpPr>
        <p:spPr>
          <a:xfrm>
            <a:off x="793897" y="3823603"/>
            <a:ext cx="749300" cy="485140"/>
          </a:xfrm>
          <a:prstGeom prst="rect">
            <a:avLst/>
          </a:prstGeom>
          <a:noFill/>
          <a:ln>
            <a:noFill/>
          </a:ln>
        </p:spPr>
        <p:txBody>
          <a:bodyPr vert="horz" wrap="square" lIns="91440" tIns="45720" rIns="91440" bIns="45720" rtlCol="0" anchor="t">
            <a:spAutoFit/>
          </a:bodyPr>
          <a:lstStyle/>
          <a:p>
            <a:pPr algn="l"/>
            <a:r>
              <a:rPr kumimoji="1" lang="en-US" altLang="zh-CN" sz="2800">
                <a:ln w="12700">
                  <a:noFill/>
                </a:ln>
                <a:solidFill>
                  <a:srgbClr val="113E59">
                    <a:alpha val="100000"/>
                  </a:srgbClr>
                </a:solidFill>
                <a:latin typeface="OPPOSans H"/>
                <a:ea typeface="OPPOSans H"/>
                <a:cs typeface="OPPOSans H"/>
              </a:rPr>
              <a:t>02</a:t>
            </a:r>
            <a:endParaRPr kumimoji="1" lang="zh-CN" altLang="en-US"/>
          </a:p>
        </p:txBody>
      </p:sp>
      <p:sp>
        <p:nvSpPr>
          <p:cNvPr id="9" name="标题 1"/>
          <p:cNvSpPr txBox="1"/>
          <p:nvPr/>
        </p:nvSpPr>
        <p:spPr>
          <a:xfrm>
            <a:off x="1573618" y="3826488"/>
            <a:ext cx="4149229" cy="517451"/>
          </a:xfrm>
          <a:prstGeom prst="roundRect">
            <a:avLst/>
          </a:prstGeom>
          <a:solidFill>
            <a:schemeClr val="accent2"/>
          </a:solidFill>
          <a:ln w="12700" cap="sq">
            <a:noFill/>
            <a:miter/>
          </a:ln>
        </p:spPr>
        <p:txBody>
          <a:bodyPr vert="horz" wrap="square" lIns="0" tIns="0" rIns="0" bIns="0" rtlCol="0" anchor="ctr"/>
          <a:lstStyle/>
          <a:p>
            <a:pPr algn="l"/>
            <a:endParaRPr kumimoji="1" lang="zh-CN" altLang="en-US"/>
          </a:p>
        </p:txBody>
      </p:sp>
      <p:sp>
        <p:nvSpPr>
          <p:cNvPr id="10" name="标题 1"/>
          <p:cNvSpPr txBox="1"/>
          <p:nvPr/>
        </p:nvSpPr>
        <p:spPr>
          <a:xfrm>
            <a:off x="1698445" y="3863517"/>
            <a:ext cx="3833604" cy="443392"/>
          </a:xfrm>
          <a:prstGeom prst="rect">
            <a:avLst/>
          </a:prstGeom>
          <a:noFill/>
          <a:ln>
            <a:noFill/>
          </a:ln>
        </p:spPr>
        <p:txBody>
          <a:bodyPr vert="horz" wrap="square" lIns="0" tIns="0" rIns="0" bIns="0" rtlCol="0" anchor="ctr"/>
          <a:lstStyle/>
          <a:p>
            <a:pPr algn="l"/>
            <a:r>
              <a:rPr kumimoji="1" lang="en-US" altLang="zh-CN" sz="1600">
                <a:ln w="12700">
                  <a:noFill/>
                </a:ln>
                <a:solidFill>
                  <a:srgbClr val="FFFFFF">
                    <a:alpha val="100000"/>
                  </a:srgbClr>
                </a:solidFill>
                <a:latin typeface="Source Han Sans CN Bold"/>
                <a:ea typeface="Source Han Sans CN Bold"/>
                <a:cs typeface="Source Han Sans CN Bold"/>
              </a:rPr>
              <a:t>队列大小的设置</a:t>
            </a:r>
            <a:endParaRPr kumimoji="1" lang="zh-CN" altLang="en-US"/>
          </a:p>
        </p:txBody>
      </p:sp>
      <p:sp>
        <p:nvSpPr>
          <p:cNvPr id="11" name="标题 1"/>
          <p:cNvSpPr txBox="1"/>
          <p:nvPr/>
        </p:nvSpPr>
        <p:spPr>
          <a:xfrm>
            <a:off x="793898" y="4417998"/>
            <a:ext cx="4928949" cy="1446449"/>
          </a:xfrm>
          <a:prstGeom prst="rect">
            <a:avLst/>
          </a:prstGeom>
          <a:noFill/>
          <a:ln>
            <a:noFill/>
          </a:ln>
        </p:spPr>
        <p:txBody>
          <a:bodyPr vert="horz" wrap="square" lIns="91440" tIns="45720" rIns="91440" bIns="45720" rtlCol="0" anchor="t"/>
          <a:lstStyle/>
          <a:p>
            <a:pPr algn="l"/>
            <a:r>
              <a:rPr kumimoji="1" lang="en-US" altLang="zh-CN" sz="1600" dirty="0" err="1">
                <a:ln w="12700">
                  <a:noFill/>
                </a:ln>
                <a:solidFill>
                  <a:srgbClr val="000000">
                    <a:alpha val="100000"/>
                  </a:srgbClr>
                </a:solidFill>
                <a:latin typeface="Source Han Sans"/>
                <a:ea typeface="Source Han Sans"/>
                <a:cs typeface="Source Han Sans"/>
              </a:rPr>
              <a:t>分析了数据包队列大小对网络性能的影响，包括队列过大或过小可能导致的问题。在不同网络条件下</a:t>
            </a:r>
            <a:r>
              <a:rPr kumimoji="1" lang="zh-CN" altLang="en-US" sz="1600" dirty="0">
                <a:ln w="12700">
                  <a:noFill/>
                </a:ln>
                <a:solidFill>
                  <a:srgbClr val="000000">
                    <a:alpha val="100000"/>
                  </a:srgbClr>
                </a:solidFill>
                <a:latin typeface="Source Han Sans"/>
                <a:ea typeface="Source Han Sans"/>
                <a:cs typeface="Source Han Sans"/>
              </a:rPr>
              <a:t>应当</a:t>
            </a:r>
            <a:r>
              <a:rPr kumimoji="1" lang="en-US" altLang="zh-CN" sz="1600" dirty="0" err="1">
                <a:ln w="12700">
                  <a:noFill/>
                </a:ln>
                <a:solidFill>
                  <a:srgbClr val="000000">
                    <a:alpha val="100000"/>
                  </a:srgbClr>
                </a:solidFill>
                <a:latin typeface="Source Han Sans"/>
                <a:ea typeface="Source Han Sans"/>
                <a:cs typeface="Source Han Sans"/>
              </a:rPr>
              <a:t>合理设置队列大小，以达到最佳的网络性能</a:t>
            </a:r>
            <a:r>
              <a:rPr kumimoji="1" lang="en-US" altLang="zh-CN" sz="1600" dirty="0">
                <a:ln w="12700">
                  <a:noFill/>
                </a:ln>
                <a:solidFill>
                  <a:srgbClr val="000000">
                    <a:alpha val="100000"/>
                  </a:srgbClr>
                </a:solidFill>
                <a:latin typeface="Source Han Sans"/>
                <a:ea typeface="Source Han Sans"/>
                <a:cs typeface="Source Han Sans"/>
              </a:rPr>
              <a:t>。</a:t>
            </a:r>
            <a:endParaRPr kumimoji="1" lang="zh-CN" altLang="en-US" sz="1600" dirty="0"/>
          </a:p>
        </p:txBody>
      </p:sp>
      <p:sp>
        <p:nvSpPr>
          <p:cNvPr id="12" name="标题 1"/>
          <p:cNvSpPr txBox="1"/>
          <p:nvPr/>
        </p:nvSpPr>
        <p:spPr>
          <a:xfrm>
            <a:off x="301625" y="115977"/>
            <a:ext cx="822140" cy="822140"/>
          </a:xfrm>
          <a:prstGeom prst="donut">
            <a:avLst>
              <a:gd name="adj" fmla="val 17630"/>
            </a:avLst>
          </a:prstGeom>
          <a:gradFill>
            <a:gsLst>
              <a:gs pos="0">
                <a:schemeClr val="accent1">
                  <a:lumMod val="40000"/>
                  <a:lumOff val="60000"/>
                </a:schemeClr>
              </a:gs>
              <a:gs pos="100000">
                <a:schemeClr val="bg1"/>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454660" y="427377"/>
            <a:ext cx="10350500" cy="432000"/>
          </a:xfrm>
          <a:prstGeom prst="rect">
            <a:avLst/>
          </a:prstGeom>
          <a:noFill/>
          <a:ln>
            <a:noFill/>
          </a:ln>
        </p:spPr>
        <p:txBody>
          <a:bodyPr vert="horz" wrap="square" lIns="0" tIns="0" rIns="0" bIns="0" rtlCol="0" anchor="ctr"/>
          <a:lstStyle/>
          <a:p>
            <a:pPr algn="l"/>
            <a:r>
              <a:rPr kumimoji="1" lang="en-US" altLang="zh-CN" sz="3200">
                <a:ln w="12700">
                  <a:noFill/>
                </a:ln>
                <a:solidFill>
                  <a:srgbClr val="2A7ABF">
                    <a:alpha val="100000"/>
                  </a:srgbClr>
                </a:solidFill>
                <a:latin typeface="Source Han Sans CN Bold"/>
                <a:ea typeface="Source Han Sans CN Bold"/>
                <a:cs typeface="Source Han Sans CN Bold"/>
              </a:rPr>
              <a:t>数据包队列的重要性</a:t>
            </a:r>
            <a:endParaRPr kumimoji="1" lang="zh-CN" altLang="en-US"/>
          </a:p>
        </p:txBody>
      </p:sp>
      <p:pic>
        <p:nvPicPr>
          <p:cNvPr id="15" name="图片 14">
            <a:extLst>
              <a:ext uri="{FF2B5EF4-FFF2-40B4-BE49-F238E27FC236}">
                <a16:creationId xmlns:a16="http://schemas.microsoft.com/office/drawing/2014/main" id="{40BB8E0A-BF44-B4CC-6974-1D30B140970A}"/>
              </a:ext>
            </a:extLst>
          </p:cNvPr>
          <p:cNvPicPr>
            <a:picLocks noChangeAspect="1"/>
          </p:cNvPicPr>
          <p:nvPr/>
        </p:nvPicPr>
        <p:blipFill rotWithShape="1">
          <a:blip r:embed="rId2">
            <a:extLst>
              <a:ext uri="{28A0092B-C50C-407E-A947-70E740481C1C}">
                <a14:useLocalDpi xmlns:a14="http://schemas.microsoft.com/office/drawing/2010/main" val="0"/>
              </a:ext>
            </a:extLst>
          </a:blip>
          <a:srcRect l="1559" t="6727" r="5808"/>
          <a:stretch/>
        </p:blipFill>
        <p:spPr>
          <a:xfrm>
            <a:off x="5875881" y="488638"/>
            <a:ext cx="3719165" cy="2808650"/>
          </a:xfrm>
          <a:prstGeom prst="rect">
            <a:avLst/>
          </a:prstGeom>
        </p:spPr>
      </p:pic>
      <p:pic>
        <p:nvPicPr>
          <p:cNvPr id="17" name="图片 16">
            <a:extLst>
              <a:ext uri="{FF2B5EF4-FFF2-40B4-BE49-F238E27FC236}">
                <a16:creationId xmlns:a16="http://schemas.microsoft.com/office/drawing/2014/main" id="{8C873158-ED9A-FDBE-7446-B4D7B209C5AC}"/>
              </a:ext>
            </a:extLst>
          </p:cNvPr>
          <p:cNvPicPr>
            <a:picLocks noChangeAspect="1"/>
          </p:cNvPicPr>
          <p:nvPr/>
        </p:nvPicPr>
        <p:blipFill rotWithShape="1">
          <a:blip r:embed="rId3">
            <a:extLst>
              <a:ext uri="{28A0092B-C50C-407E-A947-70E740481C1C}">
                <a14:useLocalDpi xmlns:a14="http://schemas.microsoft.com/office/drawing/2010/main" val="0"/>
              </a:ext>
            </a:extLst>
          </a:blip>
          <a:srcRect l="1689" t="5978" r="7609"/>
          <a:stretch/>
        </p:blipFill>
        <p:spPr>
          <a:xfrm>
            <a:off x="8317172" y="3560712"/>
            <a:ext cx="3719165" cy="2891463"/>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89940" y="2116632"/>
            <a:ext cx="695255" cy="1779381"/>
          </a:xfrm>
          <a:custGeom>
            <a:avLst/>
            <a:gdLst>
              <a:gd name="T0" fmla="*/ 561 w 561"/>
              <a:gd name="T1" fmla="*/ 1157 h 1437"/>
              <a:gd name="T2" fmla="*/ 281 w 561"/>
              <a:gd name="T3" fmla="*/ 1437 h 1437"/>
              <a:gd name="T4" fmla="*/ 0 w 561"/>
              <a:gd name="T5" fmla="*/ 1157 h 1437"/>
              <a:gd name="T6" fmla="*/ 0 w 561"/>
              <a:gd name="T7" fmla="*/ 1156 h 1437"/>
              <a:gd name="T8" fmla="*/ 0 w 561"/>
              <a:gd name="T9" fmla="*/ 282 h 1437"/>
              <a:gd name="T10" fmla="*/ 0 w 561"/>
              <a:gd name="T11" fmla="*/ 281 h 1437"/>
              <a:gd name="T12" fmla="*/ 281 w 561"/>
              <a:gd name="T13" fmla="*/ 0 h 1437"/>
              <a:gd name="T14" fmla="*/ 561 w 561"/>
              <a:gd name="T15" fmla="*/ 281 h 1437"/>
              <a:gd name="T16" fmla="*/ 561 w 561"/>
              <a:gd name="T17" fmla="*/ 288 h 1437"/>
              <a:gd name="T18" fmla="*/ 561 w 561"/>
              <a:gd name="T19" fmla="*/ 281 h 1437"/>
              <a:gd name="T20" fmla="*/ 561 w 561"/>
              <a:gd name="T21" fmla="*/ 1078 h 1437"/>
              <a:gd name="T22" fmla="*/ 561 w 561"/>
              <a:gd name="T23" fmla="*/ 1157 h 1437"/>
            </a:gdLst>
            <a:ahLst/>
            <a:cxnLst/>
            <a:rect l="0" t="0" r="r" b="b"/>
            <a:pathLst>
              <a:path w="561" h="1437">
                <a:moveTo>
                  <a:pt x="561" y="1157"/>
                </a:moveTo>
                <a:cubicBezTo>
                  <a:pt x="561" y="1312"/>
                  <a:pt x="436" y="1437"/>
                  <a:pt x="281" y="1437"/>
                </a:cubicBezTo>
                <a:cubicBezTo>
                  <a:pt x="125" y="1437"/>
                  <a:pt x="0" y="1312"/>
                  <a:pt x="0" y="1157"/>
                </a:cubicBezTo>
                <a:cubicBezTo>
                  <a:pt x="0" y="1150"/>
                  <a:pt x="0" y="1147"/>
                  <a:pt x="0" y="1156"/>
                </a:cubicBezTo>
                <a:cubicBezTo>
                  <a:pt x="0" y="865"/>
                  <a:pt x="0" y="573"/>
                  <a:pt x="0" y="282"/>
                </a:cubicBezTo>
                <a:cubicBezTo>
                  <a:pt x="0" y="291"/>
                  <a:pt x="0" y="287"/>
                  <a:pt x="0" y="281"/>
                </a:cubicBezTo>
                <a:cubicBezTo>
                  <a:pt x="0" y="126"/>
                  <a:pt x="125" y="0"/>
                  <a:pt x="281" y="0"/>
                </a:cubicBezTo>
                <a:cubicBezTo>
                  <a:pt x="436" y="0"/>
                  <a:pt x="561" y="126"/>
                  <a:pt x="561" y="281"/>
                </a:cubicBezTo>
                <a:cubicBezTo>
                  <a:pt x="561" y="283"/>
                  <a:pt x="561" y="286"/>
                  <a:pt x="561" y="288"/>
                </a:cubicBezTo>
                <a:cubicBezTo>
                  <a:pt x="561" y="286"/>
                  <a:pt x="561" y="283"/>
                  <a:pt x="561" y="281"/>
                </a:cubicBezTo>
                <a:cubicBezTo>
                  <a:pt x="561" y="1078"/>
                  <a:pt x="561" y="1078"/>
                  <a:pt x="561" y="1078"/>
                </a:cubicBezTo>
                <a:lnTo>
                  <a:pt x="561" y="1157"/>
                </a:lnTo>
                <a:close/>
              </a:path>
            </a:pathLst>
          </a:custGeom>
          <a:solidFill>
            <a:schemeClr val="accent2"/>
          </a:solidFill>
          <a:ln w="9525" cap="sq">
            <a:noFill/>
            <a:round/>
            <a:headEnd/>
            <a:tailEnd/>
          </a:ln>
        </p:spPr>
        <p:txBody>
          <a:bodyPr vert="horz" wrap="square" lIns="91440" tIns="45720" rIns="91440" bIns="45720" rtlCol="0" anchor="t"/>
          <a:lstStyle/>
          <a:p>
            <a:pPr algn="l"/>
            <a:endParaRPr kumimoji="1" lang="zh-CN" altLang="en-US"/>
          </a:p>
        </p:txBody>
      </p:sp>
      <p:sp>
        <p:nvSpPr>
          <p:cNvPr id="3" name="标题 1"/>
          <p:cNvSpPr txBox="1"/>
          <p:nvPr/>
        </p:nvSpPr>
        <p:spPr>
          <a:xfrm>
            <a:off x="5365172" y="2207298"/>
            <a:ext cx="544791" cy="558255"/>
          </a:xfrm>
          <a:prstGeom prst="ellipse">
            <a:avLst/>
          </a:prstGeom>
          <a:solidFill>
            <a:schemeClr val="bg1"/>
          </a:solidFill>
          <a:ln w="9525" cap="sq">
            <a:noFill/>
            <a:round/>
            <a:headEnd/>
            <a:tailEnd/>
          </a:ln>
        </p:spPr>
        <p:txBody>
          <a:bodyPr vert="horz" wrap="square" lIns="91440" tIns="45720" rIns="91440" bIns="45720" rtlCol="0" anchor="t"/>
          <a:lstStyle/>
          <a:p>
            <a:pPr algn="l"/>
            <a:endParaRPr kumimoji="1" lang="zh-CN" altLang="en-US"/>
          </a:p>
        </p:txBody>
      </p:sp>
      <p:sp>
        <p:nvSpPr>
          <p:cNvPr id="4" name="标题 1"/>
          <p:cNvSpPr txBox="1"/>
          <p:nvPr/>
        </p:nvSpPr>
        <p:spPr>
          <a:xfrm>
            <a:off x="6080228" y="3263518"/>
            <a:ext cx="695255" cy="1779381"/>
          </a:xfrm>
          <a:custGeom>
            <a:avLst/>
            <a:gdLst>
              <a:gd name="T0" fmla="*/ 0 w 561"/>
              <a:gd name="T1" fmla="*/ 280 h 1437"/>
              <a:gd name="T2" fmla="*/ 281 w 561"/>
              <a:gd name="T3" fmla="*/ 0 h 1437"/>
              <a:gd name="T4" fmla="*/ 561 w 561"/>
              <a:gd name="T5" fmla="*/ 280 h 1437"/>
              <a:gd name="T6" fmla="*/ 561 w 561"/>
              <a:gd name="T7" fmla="*/ 281 h 1437"/>
              <a:gd name="T8" fmla="*/ 561 w 561"/>
              <a:gd name="T9" fmla="*/ 1155 h 1437"/>
              <a:gd name="T10" fmla="*/ 561 w 561"/>
              <a:gd name="T11" fmla="*/ 1157 h 1437"/>
              <a:gd name="T12" fmla="*/ 281 w 561"/>
              <a:gd name="T13" fmla="*/ 1437 h 1437"/>
              <a:gd name="T14" fmla="*/ 0 w 561"/>
              <a:gd name="T15" fmla="*/ 1157 h 1437"/>
              <a:gd name="T16" fmla="*/ 0 w 561"/>
              <a:gd name="T17" fmla="*/ 1149 h 1437"/>
              <a:gd name="T18" fmla="*/ 0 w 561"/>
              <a:gd name="T19" fmla="*/ 1157 h 1437"/>
              <a:gd name="T20" fmla="*/ 0 w 561"/>
              <a:gd name="T21" fmla="*/ 359 h 1437"/>
              <a:gd name="T22" fmla="*/ 0 w 561"/>
              <a:gd name="T23" fmla="*/ 280 h 1437"/>
            </a:gdLst>
            <a:ahLst/>
            <a:cxnLst/>
            <a:rect l="0" t="0" r="r" b="b"/>
            <a:pathLst>
              <a:path w="561" h="1437">
                <a:moveTo>
                  <a:pt x="0" y="280"/>
                </a:moveTo>
                <a:cubicBezTo>
                  <a:pt x="0" y="125"/>
                  <a:pt x="125" y="0"/>
                  <a:pt x="281" y="0"/>
                </a:cubicBezTo>
                <a:cubicBezTo>
                  <a:pt x="436" y="0"/>
                  <a:pt x="561" y="125"/>
                  <a:pt x="561" y="280"/>
                </a:cubicBezTo>
                <a:cubicBezTo>
                  <a:pt x="561" y="287"/>
                  <a:pt x="561" y="290"/>
                  <a:pt x="561" y="281"/>
                </a:cubicBezTo>
                <a:cubicBezTo>
                  <a:pt x="561" y="573"/>
                  <a:pt x="561" y="864"/>
                  <a:pt x="561" y="1155"/>
                </a:cubicBezTo>
                <a:cubicBezTo>
                  <a:pt x="561" y="1147"/>
                  <a:pt x="561" y="1150"/>
                  <a:pt x="561" y="1157"/>
                </a:cubicBezTo>
                <a:cubicBezTo>
                  <a:pt x="561" y="1311"/>
                  <a:pt x="436" y="1437"/>
                  <a:pt x="281" y="1437"/>
                </a:cubicBezTo>
                <a:cubicBezTo>
                  <a:pt x="125" y="1437"/>
                  <a:pt x="0" y="1311"/>
                  <a:pt x="0" y="1157"/>
                </a:cubicBezTo>
                <a:cubicBezTo>
                  <a:pt x="0" y="1154"/>
                  <a:pt x="0" y="1152"/>
                  <a:pt x="0" y="1149"/>
                </a:cubicBezTo>
                <a:cubicBezTo>
                  <a:pt x="0" y="1152"/>
                  <a:pt x="0" y="1154"/>
                  <a:pt x="0" y="1157"/>
                </a:cubicBezTo>
                <a:cubicBezTo>
                  <a:pt x="0" y="359"/>
                  <a:pt x="0" y="359"/>
                  <a:pt x="0" y="359"/>
                </a:cubicBezTo>
                <a:lnTo>
                  <a:pt x="0" y="280"/>
                </a:lnTo>
                <a:close/>
              </a:path>
            </a:pathLst>
          </a:custGeom>
          <a:solidFill>
            <a:schemeClr val="accent1"/>
          </a:solidFill>
          <a:ln w="9525" cap="sq">
            <a:noFill/>
            <a:round/>
            <a:headEnd/>
            <a:tailEnd/>
          </a:ln>
        </p:spPr>
        <p:txBody>
          <a:bodyPr vert="horz" wrap="square" lIns="91440" tIns="45720" rIns="91440" bIns="45720" rtlCol="0" anchor="t"/>
          <a:lstStyle/>
          <a:p>
            <a:pPr algn="l"/>
            <a:endParaRPr kumimoji="1" lang="zh-CN" altLang="en-US"/>
          </a:p>
        </p:txBody>
      </p:sp>
      <p:sp>
        <p:nvSpPr>
          <p:cNvPr id="5" name="标题 1"/>
          <p:cNvSpPr txBox="1"/>
          <p:nvPr/>
        </p:nvSpPr>
        <p:spPr>
          <a:xfrm>
            <a:off x="6155461" y="4392895"/>
            <a:ext cx="544790" cy="559290"/>
          </a:xfrm>
          <a:prstGeom prst="ellipse">
            <a:avLst/>
          </a:prstGeom>
          <a:solidFill>
            <a:schemeClr val="bg1"/>
          </a:solidFill>
          <a:ln w="9525" cap="sq">
            <a:noFill/>
            <a:round/>
            <a:headEnd/>
            <a:tailEnd/>
          </a:ln>
        </p:spPr>
        <p:txBody>
          <a:bodyPr vert="horz" wrap="square" lIns="91440" tIns="45720" rIns="91440" bIns="45720" rtlCol="0" anchor="t"/>
          <a:lstStyle/>
          <a:p>
            <a:pPr algn="l"/>
            <a:endParaRPr kumimoji="1" lang="zh-CN" altLang="en-US"/>
          </a:p>
        </p:txBody>
      </p:sp>
      <p:sp>
        <p:nvSpPr>
          <p:cNvPr id="6" name="标题 1"/>
          <p:cNvSpPr txBox="1"/>
          <p:nvPr/>
        </p:nvSpPr>
        <p:spPr>
          <a:xfrm>
            <a:off x="6289432" y="4528603"/>
            <a:ext cx="276847" cy="287876"/>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ahLst/>
            <a:cxn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accent1"/>
          </a:solidFill>
          <a:ln w="9525" cap="sq">
            <a:noFill/>
            <a:round/>
            <a:headEnd/>
            <a:tailEnd/>
          </a:ln>
        </p:spPr>
        <p:txBody>
          <a:bodyPr vert="horz" wrap="square" lIns="91440" tIns="45720" rIns="91440" bIns="45720" rtlCol="0" anchor="t"/>
          <a:lstStyle/>
          <a:p>
            <a:pPr algn="l"/>
            <a:endParaRPr kumimoji="1" lang="zh-CN" altLang="en-US"/>
          </a:p>
        </p:txBody>
      </p:sp>
      <p:sp>
        <p:nvSpPr>
          <p:cNvPr id="7" name="标题 1"/>
          <p:cNvSpPr txBox="1"/>
          <p:nvPr/>
        </p:nvSpPr>
        <p:spPr>
          <a:xfrm>
            <a:off x="5493735" y="2342593"/>
            <a:ext cx="287665" cy="287665"/>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2"/>
          </a:solidFill>
          <a:ln w="9525" cap="sq">
            <a:noFill/>
            <a:round/>
            <a:headEnd/>
            <a:tailEnd/>
          </a:ln>
        </p:spPr>
        <p:txBody>
          <a:bodyPr vert="horz" wrap="square" lIns="91440" tIns="45720" rIns="91440" bIns="45720" rtlCol="0" anchor="t"/>
          <a:lstStyle/>
          <a:p>
            <a:pPr algn="l"/>
            <a:endParaRPr kumimoji="1" lang="zh-CN" altLang="en-US"/>
          </a:p>
        </p:txBody>
      </p:sp>
      <p:sp>
        <p:nvSpPr>
          <p:cNvPr id="8" name="标题 1"/>
          <p:cNvSpPr txBox="1"/>
          <p:nvPr/>
        </p:nvSpPr>
        <p:spPr>
          <a:xfrm>
            <a:off x="660400" y="2067861"/>
            <a:ext cx="4303183" cy="560530"/>
          </a:xfrm>
          <a:prstGeom prst="rect">
            <a:avLst/>
          </a:prstGeom>
          <a:noFill/>
          <a:ln cap="sq">
            <a:noFill/>
          </a:ln>
          <a:effectLst/>
        </p:spPr>
        <p:txBody>
          <a:bodyPr vert="horz" wrap="square" lIns="0" tIns="0" rIns="0" bIns="0" rtlCol="0" anchor="b"/>
          <a:lstStyle/>
          <a:p>
            <a:pPr algn="r"/>
            <a:r>
              <a:rPr kumimoji="1" lang="en-US" altLang="zh-CN" sz="2200">
                <a:ln w="12700">
                  <a:noFill/>
                </a:ln>
                <a:solidFill>
                  <a:srgbClr val="000000">
                    <a:alpha val="100000"/>
                  </a:srgbClr>
                </a:solidFill>
                <a:latin typeface="OPPOSans H"/>
                <a:ea typeface="OPPOSans H"/>
                <a:cs typeface="OPPOSans H"/>
              </a:rPr>
              <a:t>01</a:t>
            </a:r>
            <a:endParaRPr kumimoji="1" lang="zh-CN" altLang="en-US"/>
          </a:p>
        </p:txBody>
      </p:sp>
      <p:sp>
        <p:nvSpPr>
          <p:cNvPr id="9" name="标题 1"/>
          <p:cNvSpPr txBox="1"/>
          <p:nvPr/>
        </p:nvSpPr>
        <p:spPr>
          <a:xfrm>
            <a:off x="660400" y="2725125"/>
            <a:ext cx="4303183" cy="1958953"/>
          </a:xfrm>
          <a:prstGeom prst="rect">
            <a:avLst/>
          </a:prstGeom>
          <a:noFill/>
          <a:ln>
            <a:noFill/>
          </a:ln>
        </p:spPr>
        <p:txBody>
          <a:bodyPr vert="horz" wrap="square" lIns="0" tIns="0" rIns="0" bIns="0" rtlCol="0" anchor="t"/>
          <a:lstStyle/>
          <a:p>
            <a:pPr algn="r"/>
            <a:r>
              <a:rPr kumimoji="1" lang="en-US" altLang="zh-CN" dirty="0" err="1">
                <a:ln w="12700">
                  <a:noFill/>
                </a:ln>
                <a:solidFill>
                  <a:srgbClr val="000000">
                    <a:alpha val="100000"/>
                  </a:srgbClr>
                </a:solidFill>
                <a:latin typeface="SimHei" panose="02010609060101010101" pitchFamily="49" charset="-122"/>
                <a:ea typeface="SimHei" panose="02010609060101010101" pitchFamily="49" charset="-122"/>
                <a:cs typeface="OPPOSans L"/>
              </a:rPr>
              <a:t>BufferBloat现象与影响</a:t>
            </a:r>
            <a:endParaRPr kumimoji="1" lang="zh-CN" altLang="en-US" dirty="0">
              <a:latin typeface="SimHei" panose="02010609060101010101" pitchFamily="49" charset="-122"/>
              <a:ea typeface="SimHei" panose="02010609060101010101" pitchFamily="49" charset="-122"/>
            </a:endParaRPr>
          </a:p>
        </p:txBody>
      </p:sp>
      <p:sp>
        <p:nvSpPr>
          <p:cNvPr id="10" name="标题 1"/>
          <p:cNvSpPr txBox="1"/>
          <p:nvPr/>
        </p:nvSpPr>
        <p:spPr>
          <a:xfrm>
            <a:off x="7101839" y="3333137"/>
            <a:ext cx="4417059" cy="560530"/>
          </a:xfrm>
          <a:prstGeom prst="rect">
            <a:avLst/>
          </a:prstGeom>
          <a:noFill/>
          <a:ln cap="sq">
            <a:noFill/>
          </a:ln>
          <a:effectLst/>
        </p:spPr>
        <p:txBody>
          <a:bodyPr vert="horz" wrap="square" lIns="0" tIns="0" rIns="0" bIns="0" rtlCol="0" anchor="b"/>
          <a:lstStyle/>
          <a:p>
            <a:pPr algn="l"/>
            <a:r>
              <a:rPr kumimoji="1" lang="en-US" altLang="zh-CN" sz="2200">
                <a:ln w="12700">
                  <a:noFill/>
                </a:ln>
                <a:solidFill>
                  <a:srgbClr val="000000">
                    <a:alpha val="100000"/>
                  </a:srgbClr>
                </a:solidFill>
                <a:latin typeface="OPPOSans H"/>
                <a:ea typeface="OPPOSans H"/>
                <a:cs typeface="OPPOSans H"/>
              </a:rPr>
              <a:t>02</a:t>
            </a:r>
            <a:endParaRPr kumimoji="1" lang="zh-CN" altLang="en-US"/>
          </a:p>
        </p:txBody>
      </p:sp>
      <p:sp>
        <p:nvSpPr>
          <p:cNvPr id="11" name="标题 1"/>
          <p:cNvSpPr txBox="1"/>
          <p:nvPr/>
        </p:nvSpPr>
        <p:spPr>
          <a:xfrm>
            <a:off x="7101840" y="3996532"/>
            <a:ext cx="4417059" cy="1501753"/>
          </a:xfrm>
          <a:prstGeom prst="rect">
            <a:avLst/>
          </a:prstGeom>
          <a:noFill/>
          <a:ln>
            <a:noFill/>
          </a:ln>
        </p:spPr>
        <p:txBody>
          <a:bodyPr vert="horz" wrap="square" lIns="0" tIns="0" rIns="0" bIns="0" rtlCol="0" anchor="t"/>
          <a:lstStyle/>
          <a:p>
            <a:pPr algn="l"/>
            <a:r>
              <a:rPr kumimoji="1" lang="en-US" altLang="zh-CN">
                <a:ln w="12700">
                  <a:noFill/>
                </a:ln>
                <a:solidFill>
                  <a:srgbClr val="000000">
                    <a:alpha val="100000"/>
                  </a:srgbClr>
                </a:solidFill>
                <a:latin typeface="SimHei" panose="02010609060101010101" pitchFamily="49" charset="-122"/>
                <a:ea typeface="SimHei" panose="02010609060101010101" pitchFamily="49" charset="-122"/>
                <a:cs typeface="OPPOSans L"/>
              </a:rPr>
              <a:t>解决方案与实验验证</a:t>
            </a:r>
            <a:endParaRPr kumimoji="1" lang="zh-CN" altLang="en-US">
              <a:latin typeface="SimHei" panose="02010609060101010101" pitchFamily="49" charset="-122"/>
              <a:ea typeface="SimHei" panose="02010609060101010101" pitchFamily="49" charset="-122"/>
            </a:endParaRPr>
          </a:p>
        </p:txBody>
      </p:sp>
      <p:sp>
        <p:nvSpPr>
          <p:cNvPr id="12" name="标题 1"/>
          <p:cNvSpPr txBox="1"/>
          <p:nvPr/>
        </p:nvSpPr>
        <p:spPr>
          <a:xfrm>
            <a:off x="454660" y="427377"/>
            <a:ext cx="10350500" cy="432000"/>
          </a:xfrm>
          <a:prstGeom prst="rect">
            <a:avLst/>
          </a:prstGeom>
          <a:noFill/>
          <a:ln>
            <a:noFill/>
          </a:ln>
        </p:spPr>
        <p:txBody>
          <a:bodyPr vert="horz" wrap="square" lIns="0" tIns="0" rIns="0" bIns="0" rtlCol="0" anchor="ctr"/>
          <a:lstStyle/>
          <a:p>
            <a:pPr algn="l"/>
            <a:r>
              <a:rPr kumimoji="1" lang="en-US" altLang="zh-CN" sz="3200">
                <a:ln w="12700">
                  <a:noFill/>
                </a:ln>
                <a:solidFill>
                  <a:srgbClr val="2A7ABF">
                    <a:alpha val="100000"/>
                  </a:srgbClr>
                </a:solidFill>
                <a:latin typeface="Source Han Sans CN Bold"/>
                <a:ea typeface="Source Han Sans CN Bold"/>
                <a:cs typeface="Source Han Sans CN Bold"/>
              </a:rPr>
              <a:t>BufferBloat问题</a:t>
            </a:r>
            <a:endParaRPr kumimoji="1" lang="zh-CN" altLang="en-US"/>
          </a:p>
        </p:txBody>
      </p:sp>
      <p:sp>
        <p:nvSpPr>
          <p:cNvPr id="13" name="文本框 12">
            <a:extLst>
              <a:ext uri="{FF2B5EF4-FFF2-40B4-BE49-F238E27FC236}">
                <a16:creationId xmlns:a16="http://schemas.microsoft.com/office/drawing/2014/main" id="{6B5B0E45-68B4-0851-4B1F-7C5E30FBA0E6}"/>
              </a:ext>
            </a:extLst>
          </p:cNvPr>
          <p:cNvSpPr txBox="1"/>
          <p:nvPr/>
        </p:nvSpPr>
        <p:spPr>
          <a:xfrm>
            <a:off x="1175657" y="3263518"/>
            <a:ext cx="3787926" cy="2031325"/>
          </a:xfrm>
          <a:prstGeom prst="rect">
            <a:avLst/>
          </a:prstGeom>
          <a:noFill/>
        </p:spPr>
        <p:txBody>
          <a:bodyPr wrap="square" rtlCol="0">
            <a:spAutoFit/>
          </a:bodyPr>
          <a:lstStyle/>
          <a:p>
            <a:r>
              <a:rPr lang="en" altLang="zh-CN" b="0" i="0" u="none" strike="noStrike" dirty="0" err="1">
                <a:solidFill>
                  <a:srgbClr val="060607"/>
                </a:solidFill>
                <a:effectLst/>
                <a:latin typeface="SimHei" panose="02010609060101010101" pitchFamily="49" charset="-122"/>
                <a:ea typeface="SimHei" panose="02010609060101010101" pitchFamily="49" charset="-122"/>
              </a:rPr>
              <a:t>BufferBloat</a:t>
            </a:r>
            <a:r>
              <a:rPr lang="zh-CN" altLang="en-US" b="0" i="0" u="none" strike="noStrike" dirty="0">
                <a:solidFill>
                  <a:srgbClr val="060607"/>
                </a:solidFill>
                <a:effectLst/>
                <a:latin typeface="SimHei" panose="02010609060101010101" pitchFamily="49" charset="-122"/>
                <a:ea typeface="SimHei" panose="02010609060101010101" pitchFamily="49" charset="-122"/>
              </a:rPr>
              <a:t>是指由于队列过大导致的延迟问题，这种现象在高负载网络中尤为明显。分析了</a:t>
            </a:r>
            <a:r>
              <a:rPr lang="en" altLang="zh-CN" b="0" i="0" u="none" strike="noStrike" dirty="0" err="1">
                <a:solidFill>
                  <a:srgbClr val="060607"/>
                </a:solidFill>
                <a:effectLst/>
                <a:latin typeface="SimHei" panose="02010609060101010101" pitchFamily="49" charset="-122"/>
                <a:ea typeface="SimHei" panose="02010609060101010101" pitchFamily="49" charset="-122"/>
              </a:rPr>
              <a:t>BufferBloat</a:t>
            </a:r>
            <a:r>
              <a:rPr lang="zh-CN" altLang="en-US" b="0" i="0" u="none" strike="noStrike" dirty="0">
                <a:solidFill>
                  <a:srgbClr val="060607"/>
                </a:solidFill>
                <a:effectLst/>
                <a:latin typeface="SimHei" panose="02010609060101010101" pitchFamily="49" charset="-122"/>
                <a:ea typeface="SimHei" panose="02010609060101010101" pitchFamily="49" charset="-122"/>
              </a:rPr>
              <a:t>对实时应用的影响，以及如何通过队列管理策略来缓解</a:t>
            </a:r>
            <a:r>
              <a:rPr lang="en" altLang="zh-CN" b="0" i="0" u="none" strike="noStrike" dirty="0" err="1">
                <a:solidFill>
                  <a:srgbClr val="060607"/>
                </a:solidFill>
                <a:effectLst/>
                <a:latin typeface="SimHei" panose="02010609060101010101" pitchFamily="49" charset="-122"/>
                <a:ea typeface="SimHei" panose="02010609060101010101" pitchFamily="49" charset="-122"/>
              </a:rPr>
              <a:t>BufferBloat</a:t>
            </a:r>
            <a:r>
              <a:rPr lang="zh-CN" altLang="en-US" b="0" i="0" u="none" strike="noStrike" dirty="0">
                <a:solidFill>
                  <a:srgbClr val="060607"/>
                </a:solidFill>
                <a:effectLst/>
                <a:latin typeface="SimHei" panose="02010609060101010101" pitchFamily="49" charset="-122"/>
                <a:ea typeface="SimHei" panose="02010609060101010101" pitchFamily="49" charset="-122"/>
              </a:rPr>
              <a:t>问题。</a:t>
            </a:r>
          </a:p>
          <a:p>
            <a:endParaRPr kumimoji="1" lang="zh-CN" altLang="en-US" dirty="0">
              <a:latin typeface="SimHei" panose="02010609060101010101" pitchFamily="49" charset="-122"/>
              <a:ea typeface="SimHei" panose="02010609060101010101" pitchFamily="49" charset="-122"/>
            </a:endParaRPr>
          </a:p>
        </p:txBody>
      </p:sp>
      <p:sp>
        <p:nvSpPr>
          <p:cNvPr id="14" name="文本框 13">
            <a:extLst>
              <a:ext uri="{FF2B5EF4-FFF2-40B4-BE49-F238E27FC236}">
                <a16:creationId xmlns:a16="http://schemas.microsoft.com/office/drawing/2014/main" id="{9C5A0D7D-B84F-8E0A-1192-42486E1CC216}"/>
              </a:ext>
            </a:extLst>
          </p:cNvPr>
          <p:cNvSpPr txBox="1"/>
          <p:nvPr/>
        </p:nvSpPr>
        <p:spPr>
          <a:xfrm>
            <a:off x="7101839" y="4528603"/>
            <a:ext cx="3609704" cy="2308324"/>
          </a:xfrm>
          <a:prstGeom prst="rect">
            <a:avLst/>
          </a:prstGeom>
          <a:noFill/>
        </p:spPr>
        <p:txBody>
          <a:bodyPr wrap="square" rtlCol="0">
            <a:spAutoFit/>
          </a:bodyPr>
          <a:lstStyle/>
          <a:p>
            <a:r>
              <a:rPr lang="zh-CN" altLang="en-US" b="0" i="0" u="none" strike="noStrike" dirty="0">
                <a:solidFill>
                  <a:srgbClr val="060607"/>
                </a:solidFill>
                <a:effectLst/>
                <a:latin typeface="SimHei" panose="02010609060101010101" pitchFamily="49" charset="-122"/>
                <a:ea typeface="SimHei" panose="02010609060101010101" pitchFamily="49" charset="-122"/>
              </a:rPr>
              <a:t>介绍了</a:t>
            </a:r>
            <a:r>
              <a:rPr lang="en" altLang="zh-CN" b="0" i="0" u="none" strike="noStrike" dirty="0">
                <a:solidFill>
                  <a:srgbClr val="060607"/>
                </a:solidFill>
                <a:effectLst/>
                <a:latin typeface="SimHei" panose="02010609060101010101" pitchFamily="49" charset="-122"/>
                <a:ea typeface="SimHei" panose="02010609060101010101" pitchFamily="49" charset="-122"/>
              </a:rPr>
              <a:t>RED</a:t>
            </a:r>
            <a:r>
              <a:rPr lang="zh-CN" altLang="en" b="0" i="0" u="none" strike="noStrike" dirty="0">
                <a:solidFill>
                  <a:srgbClr val="060607"/>
                </a:solidFill>
                <a:effectLst/>
                <a:latin typeface="SimHei" panose="02010609060101010101" pitchFamily="49" charset="-122"/>
                <a:ea typeface="SimHei" panose="02010609060101010101" pitchFamily="49" charset="-122"/>
              </a:rPr>
              <a:t>、</a:t>
            </a:r>
            <a:r>
              <a:rPr lang="en" altLang="zh-CN" b="0" i="0" u="none" strike="noStrike" dirty="0" err="1">
                <a:solidFill>
                  <a:srgbClr val="060607"/>
                </a:solidFill>
                <a:effectLst/>
                <a:latin typeface="SimHei" panose="02010609060101010101" pitchFamily="49" charset="-122"/>
                <a:ea typeface="SimHei" panose="02010609060101010101" pitchFamily="49" charset="-122"/>
              </a:rPr>
              <a:t>CoDel</a:t>
            </a:r>
            <a:r>
              <a:rPr lang="zh-CN" altLang="en-US" b="0" i="0" u="none" strike="noStrike" dirty="0">
                <a:solidFill>
                  <a:srgbClr val="060607"/>
                </a:solidFill>
                <a:effectLst/>
                <a:latin typeface="SimHei" panose="02010609060101010101" pitchFamily="49" charset="-122"/>
                <a:ea typeface="SimHei" panose="02010609060101010101" pitchFamily="49" charset="-122"/>
              </a:rPr>
              <a:t>等队列管理算法，以及它们如何通过主动丢包来控制队列长度，从而减少延迟。</a:t>
            </a:r>
          </a:p>
          <a:p>
            <a:r>
              <a:rPr lang="zh-CN" altLang="en-US" b="0" i="0" u="none" strike="noStrike" dirty="0">
                <a:solidFill>
                  <a:srgbClr val="060607"/>
                </a:solidFill>
                <a:effectLst/>
                <a:latin typeface="SimHei" panose="02010609060101010101" pitchFamily="49" charset="-122"/>
                <a:ea typeface="SimHei" panose="02010609060101010101" pitchFamily="49" charset="-122"/>
              </a:rPr>
              <a:t>描述了在实验中如何通过改变队列大小和使用不同的队列管理算法来观察和验证</a:t>
            </a:r>
            <a:r>
              <a:rPr lang="en" altLang="zh-CN" b="0" i="0" u="none" strike="noStrike" dirty="0" err="1">
                <a:solidFill>
                  <a:srgbClr val="060607"/>
                </a:solidFill>
                <a:effectLst/>
                <a:latin typeface="SimHei" panose="02010609060101010101" pitchFamily="49" charset="-122"/>
                <a:ea typeface="SimHei" panose="02010609060101010101" pitchFamily="49" charset="-122"/>
              </a:rPr>
              <a:t>BufferBloat</a:t>
            </a:r>
            <a:r>
              <a:rPr lang="zh-CN" altLang="en-US" b="0" i="0" u="none" strike="noStrike" dirty="0">
                <a:solidFill>
                  <a:srgbClr val="060607"/>
                </a:solidFill>
                <a:effectLst/>
                <a:latin typeface="SimHei" panose="02010609060101010101" pitchFamily="49" charset="-122"/>
                <a:ea typeface="SimHei" panose="02010609060101010101" pitchFamily="49" charset="-122"/>
              </a:rPr>
              <a:t>现象及其解决方案的效果。</a:t>
            </a:r>
          </a:p>
          <a:p>
            <a:endParaRPr kumimoji="1" lang="zh-CN" altLang="en-US" dirty="0">
              <a:latin typeface="SimHei" panose="02010609060101010101" pitchFamily="49" charset="-122"/>
              <a:ea typeface="SimHei" panose="02010609060101010101" pitchFamily="49" charset="-122"/>
            </a:endParaRPr>
          </a:p>
        </p:txBody>
      </p:sp>
      <p:pic>
        <p:nvPicPr>
          <p:cNvPr id="16" name="图片 15">
            <a:extLst>
              <a:ext uri="{FF2B5EF4-FFF2-40B4-BE49-F238E27FC236}">
                <a16:creationId xmlns:a16="http://schemas.microsoft.com/office/drawing/2014/main" id="{5266D3E0-CA86-FAC2-420D-04BAFD0484AD}"/>
              </a:ext>
            </a:extLst>
          </p:cNvPr>
          <p:cNvPicPr>
            <a:picLocks noChangeAspect="1"/>
          </p:cNvPicPr>
          <p:nvPr/>
        </p:nvPicPr>
        <p:blipFill rotWithShape="1">
          <a:blip r:embed="rId2">
            <a:extLst>
              <a:ext uri="{28A0092B-C50C-407E-A947-70E740481C1C}">
                <a14:useLocalDpi xmlns:a14="http://schemas.microsoft.com/office/drawing/2010/main" val="0"/>
              </a:ext>
            </a:extLst>
          </a:blip>
          <a:srcRect t="5844" r="7609"/>
          <a:stretch/>
        </p:blipFill>
        <p:spPr>
          <a:xfrm>
            <a:off x="6991350" y="427377"/>
            <a:ext cx="4540250" cy="301330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26000">
                <a:schemeClr val="accent1">
                  <a:lumMod val="5000"/>
                  <a:lumOff val="95000"/>
                  <a:alpha val="100000"/>
                </a:schemeClr>
              </a:gs>
              <a:gs pos="100000">
                <a:schemeClr val="accent1">
                  <a:lumMod val="30000"/>
                  <a:lumOff val="70000"/>
                  <a:alpha val="10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5400000">
            <a:off x="7834760" y="-469182"/>
            <a:ext cx="8567144" cy="7796364"/>
          </a:xfrm>
          <a:prstGeom prst="hexagon">
            <a:avLst/>
          </a:prstGeom>
          <a:noFill/>
          <a:ln w="635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5400000">
            <a:off x="8091254" y="-235765"/>
            <a:ext cx="8054156" cy="7329530"/>
          </a:xfrm>
          <a:prstGeom prst="hexagon">
            <a:avLst/>
          </a:prstGeom>
          <a:gradFill>
            <a:gsLst>
              <a:gs pos="0">
                <a:schemeClr val="accent1"/>
              </a:gs>
              <a:gs pos="100000">
                <a:schemeClr val="accent1">
                  <a:lumMod val="75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5400000">
            <a:off x="6291343" y="1461310"/>
            <a:ext cx="4324448" cy="3935380"/>
          </a:xfrm>
          <a:prstGeom prst="hexagon">
            <a:avLst/>
          </a:prstGeom>
          <a:gradFill>
            <a:gsLst>
              <a:gs pos="0">
                <a:schemeClr val="accent1">
                  <a:lumMod val="60000"/>
                  <a:lumOff val="40000"/>
                </a:schemeClr>
              </a:gs>
              <a:gs pos="83000">
                <a:schemeClr val="accent1">
                  <a:lumMod val="75000"/>
                </a:schemeClr>
              </a:gs>
            </a:gsLst>
            <a:lin ang="0" scaled="0"/>
          </a:gradFill>
          <a:ln w="63500" cap="sq">
            <a:solidFill>
              <a:schemeClr val="bg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5400000">
            <a:off x="6704102" y="1836932"/>
            <a:ext cx="3498930" cy="3184136"/>
          </a:xfrm>
          <a:prstGeom prst="hexagon">
            <a:avLst/>
          </a:prstGeom>
          <a:solidFill>
            <a:schemeClr val="accent1"/>
          </a:solidFill>
          <a:ln w="127000" cap="sq">
            <a:solidFill>
              <a:schemeClr val="accent1">
                <a:shade val="15000"/>
              </a:schemeClr>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rot="5400000">
            <a:off x="-1747227" y="2580643"/>
            <a:ext cx="2065096" cy="1879300"/>
          </a:xfrm>
          <a:prstGeom prst="hexagon">
            <a:avLst/>
          </a:prstGeom>
          <a:gradFill>
            <a:gsLst>
              <a:gs pos="0">
                <a:schemeClr val="accent1">
                  <a:lumMod val="60000"/>
                  <a:lumOff val="40000"/>
                </a:schemeClr>
              </a:gs>
              <a:gs pos="54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rot="5400000">
            <a:off x="-1397583" y="839050"/>
            <a:ext cx="1554722" cy="1414844"/>
          </a:xfrm>
          <a:prstGeom prst="hexagon">
            <a:avLst/>
          </a:prstGeom>
          <a:gradFill>
            <a:gsLst>
              <a:gs pos="0">
                <a:schemeClr val="accent1">
                  <a:lumMod val="60000"/>
                  <a:lumOff val="40000"/>
                </a:schemeClr>
              </a:gs>
              <a:gs pos="54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rot="5400000">
            <a:off x="-1397583" y="4786691"/>
            <a:ext cx="1554722" cy="1414844"/>
          </a:xfrm>
          <a:prstGeom prst="hexagon">
            <a:avLst/>
          </a:prstGeom>
          <a:gradFill>
            <a:gsLst>
              <a:gs pos="0">
                <a:schemeClr val="accent1">
                  <a:lumMod val="60000"/>
                  <a:lumOff val="40000"/>
                </a:schemeClr>
              </a:gs>
              <a:gs pos="54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6711363" y="5357622"/>
            <a:ext cx="433870" cy="401368"/>
          </a:xfrm>
          <a:prstGeom prst="roundRect">
            <a:avLst>
              <a:gd name="adj" fmla="val 50000"/>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14" name="标题 1"/>
          <p:cNvSpPr txBox="1"/>
          <p:nvPr/>
        </p:nvSpPr>
        <p:spPr>
          <a:xfrm rot="5400000">
            <a:off x="6877899" y="5493056"/>
            <a:ext cx="146200" cy="130500"/>
          </a:xfrm>
          <a:custGeom>
            <a:avLst/>
            <a:gdLst>
              <a:gd name="connsiteX0" fmla="*/ 6134100 w 11353799"/>
              <a:gd name="connsiteY0" fmla="*/ 76200 h 10134600"/>
              <a:gd name="connsiteX1" fmla="*/ 5753100 w 11353799"/>
              <a:gd name="connsiteY1" fmla="*/ 0 h 10134600"/>
              <a:gd name="connsiteX2" fmla="*/ 5372100 w 11353799"/>
              <a:gd name="connsiteY2" fmla="*/ 76200 h 10134600"/>
              <a:gd name="connsiteX3" fmla="*/ 5067300 w 11353799"/>
              <a:gd name="connsiteY3" fmla="*/ 381000 h 10134600"/>
              <a:gd name="connsiteX4" fmla="*/ 114300 w 11353799"/>
              <a:gd name="connsiteY4" fmla="*/ 9067800 h 10134600"/>
              <a:gd name="connsiteX5" fmla="*/ 114300 w 11353799"/>
              <a:gd name="connsiteY5" fmla="*/ 9829800 h 10134600"/>
              <a:gd name="connsiteX6" fmla="*/ 419100 w 11353799"/>
              <a:gd name="connsiteY6" fmla="*/ 10058400 h 10134600"/>
              <a:gd name="connsiteX7" fmla="*/ 800100 w 11353799"/>
              <a:gd name="connsiteY7" fmla="*/ 10134600 h 10134600"/>
              <a:gd name="connsiteX8" fmla="*/ 10553700 w 11353799"/>
              <a:gd name="connsiteY8" fmla="*/ 10134600 h 10134600"/>
              <a:gd name="connsiteX9" fmla="*/ 10934700 w 11353799"/>
              <a:gd name="connsiteY9" fmla="*/ 10058400 h 10134600"/>
              <a:gd name="connsiteX10" fmla="*/ 11239500 w 11353799"/>
              <a:gd name="connsiteY10" fmla="*/ 9829800 h 10134600"/>
              <a:gd name="connsiteX11" fmla="*/ 11239500 w 11353799"/>
              <a:gd name="connsiteY11" fmla="*/ 9067800 h 10134600"/>
              <a:gd name="connsiteX12" fmla="*/ 6438900 w 11353799"/>
              <a:gd name="connsiteY12" fmla="*/ 381000 h 10134600"/>
              <a:gd name="connsiteX13" fmla="*/ 6134100 w 11353799"/>
              <a:gd name="connsiteY13" fmla="*/ 76200 h 10134600"/>
            </a:gdLst>
            <a:ahLst/>
            <a:cxnLst/>
            <a:rect l="l" t="t" r="r" b="b"/>
            <a:pathLst>
              <a:path w="11353799" h="10134600">
                <a:moveTo>
                  <a:pt x="6134100" y="76200"/>
                </a:moveTo>
                <a:cubicBezTo>
                  <a:pt x="6057900" y="0"/>
                  <a:pt x="5905500" y="0"/>
                  <a:pt x="5753100" y="0"/>
                </a:cubicBezTo>
                <a:cubicBezTo>
                  <a:pt x="5600700" y="0"/>
                  <a:pt x="5448300" y="0"/>
                  <a:pt x="5372100" y="76200"/>
                </a:cubicBezTo>
                <a:cubicBezTo>
                  <a:pt x="5219700" y="152400"/>
                  <a:pt x="5143500" y="304800"/>
                  <a:pt x="5067300" y="381000"/>
                </a:cubicBezTo>
                <a:lnTo>
                  <a:pt x="114300" y="9067800"/>
                </a:lnTo>
                <a:cubicBezTo>
                  <a:pt x="-38100" y="9296400"/>
                  <a:pt x="-38100" y="9601200"/>
                  <a:pt x="114300" y="9829800"/>
                </a:cubicBezTo>
                <a:cubicBezTo>
                  <a:pt x="190500" y="9982200"/>
                  <a:pt x="266700" y="9982200"/>
                  <a:pt x="419100" y="10058400"/>
                </a:cubicBezTo>
                <a:cubicBezTo>
                  <a:pt x="571500" y="10134600"/>
                  <a:pt x="647700" y="10134600"/>
                  <a:pt x="800100" y="10134600"/>
                </a:cubicBezTo>
                <a:lnTo>
                  <a:pt x="10553700" y="10134600"/>
                </a:lnTo>
                <a:cubicBezTo>
                  <a:pt x="10706100" y="10134600"/>
                  <a:pt x="10858500" y="10134600"/>
                  <a:pt x="10934700" y="10058400"/>
                </a:cubicBezTo>
                <a:cubicBezTo>
                  <a:pt x="11087100" y="9982200"/>
                  <a:pt x="11163300" y="9906000"/>
                  <a:pt x="11239500" y="9829800"/>
                </a:cubicBezTo>
                <a:cubicBezTo>
                  <a:pt x="11391900" y="9601200"/>
                  <a:pt x="11391900" y="9296400"/>
                  <a:pt x="11239500" y="9067800"/>
                </a:cubicBezTo>
                <a:lnTo>
                  <a:pt x="6438900" y="381000"/>
                </a:lnTo>
                <a:cubicBezTo>
                  <a:pt x="6362700" y="304800"/>
                  <a:pt x="6286500" y="152400"/>
                  <a:pt x="6134100" y="76200"/>
                </a:cubicBezTo>
                <a:close/>
              </a:path>
            </a:pathLst>
          </a:custGeom>
          <a:solidFill>
            <a:schemeClr val="bg1"/>
          </a:solidFill>
          <a:ln w="11906" cap="flat">
            <a:no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11544299" y="6565798"/>
            <a:ext cx="342900" cy="111047"/>
          </a:xfrm>
          <a:custGeom>
            <a:avLst/>
            <a:gdLst>
              <a:gd name="connsiteX0" fmla="*/ 98626 w 342900"/>
              <a:gd name="connsiteY0" fmla="*/ 82247 h 111047"/>
              <a:gd name="connsiteX1" fmla="*/ 342899 w 342900"/>
              <a:gd name="connsiteY1" fmla="*/ 82247 h 111047"/>
              <a:gd name="connsiteX2" fmla="*/ 342899 w 342900"/>
              <a:gd name="connsiteY2" fmla="*/ 111047 h 111047"/>
              <a:gd name="connsiteX3" fmla="*/ 98626 w 342900"/>
              <a:gd name="connsiteY3" fmla="*/ 111047 h 111047"/>
              <a:gd name="connsiteX4" fmla="*/ 0 w 342900"/>
              <a:gd name="connsiteY4" fmla="*/ 0 h 111047"/>
              <a:gd name="connsiteX5" fmla="*/ 342900 w 342900"/>
              <a:gd name="connsiteY5" fmla="*/ 0 h 111047"/>
              <a:gd name="connsiteX6" fmla="*/ 342900 w 342900"/>
              <a:gd name="connsiteY6" fmla="*/ 28800 h 111047"/>
              <a:gd name="connsiteX7" fmla="*/ 0 w 342900"/>
              <a:gd name="connsiteY7" fmla="*/ 28800 h 111047"/>
            </a:gdLst>
            <a:ahLst/>
            <a:cxnLst/>
            <a:rect l="l" t="t" r="r" b="b"/>
            <a:pathLst>
              <a:path w="342900" h="111047">
                <a:moveTo>
                  <a:pt x="98626" y="82247"/>
                </a:moveTo>
                <a:lnTo>
                  <a:pt x="342899" y="82247"/>
                </a:lnTo>
                <a:lnTo>
                  <a:pt x="342899" y="111047"/>
                </a:lnTo>
                <a:lnTo>
                  <a:pt x="98626" y="111047"/>
                </a:lnTo>
                <a:close/>
                <a:moveTo>
                  <a:pt x="0" y="0"/>
                </a:moveTo>
                <a:lnTo>
                  <a:pt x="342900" y="0"/>
                </a:lnTo>
                <a:lnTo>
                  <a:pt x="342900" y="28800"/>
                </a:lnTo>
                <a:lnTo>
                  <a:pt x="0" y="28800"/>
                </a:lnTo>
                <a:close/>
              </a:path>
            </a:pathLst>
          </a:cu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rot="5400000">
            <a:off x="9472920" y="460678"/>
            <a:ext cx="6523564" cy="5936644"/>
          </a:xfrm>
          <a:prstGeom prst="hexagon">
            <a:avLst/>
          </a:prstGeom>
          <a:gradFill>
            <a:gsLst>
              <a:gs pos="0">
                <a:schemeClr val="bg1">
                  <a:alpha val="0"/>
                </a:schemeClr>
              </a:gs>
              <a:gs pos="100000">
                <a:schemeClr val="bg1">
                  <a:alpha val="10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2775843" y="4960608"/>
            <a:ext cx="1659617" cy="417368"/>
          </a:xfrm>
          <a:prstGeom prst="roundRect">
            <a:avLst>
              <a:gd name="adj" fmla="val 12600"/>
            </a:avLst>
          </a:prstGeom>
          <a:gradFill>
            <a:gsLst>
              <a:gs pos="51000">
                <a:schemeClr val="accent1"/>
              </a:gs>
              <a:gs pos="100000">
                <a:schemeClr val="accent1">
                  <a:lumMod val="60000"/>
                  <a:lumOff val="40000"/>
                </a:schemeClr>
              </a:gs>
            </a:gsLst>
            <a:lin ang="2700000" scaled="0"/>
          </a:gradFill>
          <a:ln w="9525"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869456" y="4960608"/>
            <a:ext cx="1659617" cy="417368"/>
          </a:xfrm>
          <a:prstGeom prst="roundRect">
            <a:avLst>
              <a:gd name="adj" fmla="val 12600"/>
            </a:avLst>
          </a:prstGeom>
          <a:gradFill>
            <a:gsLst>
              <a:gs pos="51000">
                <a:schemeClr val="accent1"/>
              </a:gs>
              <a:gs pos="100000">
                <a:schemeClr val="accent1">
                  <a:lumMod val="60000"/>
                  <a:lumOff val="40000"/>
                </a:schemeClr>
              </a:gs>
            </a:gsLst>
            <a:lin ang="2700000" scaled="0"/>
          </a:gradFill>
          <a:ln w="9525" cap="sq">
            <a:noFill/>
            <a:miter/>
          </a:ln>
        </p:spPr>
        <p:txBody>
          <a:bodyPr vert="horz" wrap="square" lIns="91440" tIns="45720" rIns="91440" bIns="45720" rtlCol="0" anchor="ctr"/>
          <a:lstStyle/>
          <a:p>
            <a:pPr algn="ctr"/>
            <a:endParaRPr kumimoji="1" lang="zh-CN" altLang="en-US"/>
          </a:p>
        </p:txBody>
      </p:sp>
      <p:sp>
        <p:nvSpPr>
          <p:cNvPr id="22" name="标题 1"/>
          <p:cNvSpPr txBox="1"/>
          <p:nvPr/>
        </p:nvSpPr>
        <p:spPr>
          <a:xfrm>
            <a:off x="929189" y="5003936"/>
            <a:ext cx="1540150" cy="330712"/>
          </a:xfrm>
          <a:prstGeom prst="roundRect">
            <a:avLst>
              <a:gd name="adj" fmla="val 18730"/>
            </a:avLst>
          </a:prstGeom>
          <a:noFill/>
          <a:ln w="12700" cap="sq">
            <a:noFill/>
            <a:miter/>
          </a:ln>
        </p:spPr>
        <p:txBody>
          <a:bodyPr vert="horz" wrap="square" lIns="91440" tIns="45720" rIns="91440" bIns="45720" rtlCol="0" anchor="ctr"/>
          <a:lstStyle/>
          <a:p>
            <a:pPr algn="ctr"/>
            <a:r>
              <a:rPr kumimoji="1" lang="en-US" altLang="zh-CN" sz="1400" b="1" dirty="0" err="1">
                <a:ln w="12700">
                  <a:noFill/>
                </a:ln>
                <a:solidFill>
                  <a:srgbClr val="FFFFFF">
                    <a:alpha val="100000"/>
                  </a:srgbClr>
                </a:solidFill>
                <a:latin typeface="SimHei" panose="02010609060101010101" pitchFamily="49" charset="-122"/>
                <a:ea typeface="SimHei" panose="02010609060101010101" pitchFamily="49" charset="-122"/>
                <a:cs typeface="OPPOSans R"/>
              </a:rPr>
              <a:t>演讲人</a:t>
            </a:r>
            <a:r>
              <a:rPr kumimoji="1" lang="en-US" altLang="zh-CN" sz="1400" b="1" dirty="0">
                <a:ln w="12700">
                  <a:noFill/>
                </a:ln>
                <a:solidFill>
                  <a:srgbClr val="FFFFFF">
                    <a:alpha val="100000"/>
                  </a:srgbClr>
                </a:solidFill>
                <a:latin typeface="SimHei" panose="02010609060101010101" pitchFamily="49" charset="-122"/>
                <a:ea typeface="SimHei" panose="02010609060101010101" pitchFamily="49" charset="-122"/>
                <a:cs typeface="OPPOSans R"/>
              </a:rPr>
              <a:t>：</a:t>
            </a:r>
            <a:r>
              <a:rPr kumimoji="1" lang="zh-CN" altLang="en-US" sz="1400" b="1" dirty="0">
                <a:ln w="12700">
                  <a:noFill/>
                </a:ln>
                <a:solidFill>
                  <a:srgbClr val="FFFFFF">
                    <a:alpha val="100000"/>
                  </a:srgbClr>
                </a:solidFill>
                <a:latin typeface="SimHei" panose="02010609060101010101" pitchFamily="49" charset="-122"/>
                <a:ea typeface="SimHei" panose="02010609060101010101" pitchFamily="49" charset="-122"/>
                <a:cs typeface="OPPOSans R"/>
              </a:rPr>
              <a:t>张家玮</a:t>
            </a:r>
            <a:endParaRPr kumimoji="1" lang="zh-CN" altLang="en-US" b="1" dirty="0">
              <a:latin typeface="SimHei" panose="02010609060101010101" pitchFamily="49" charset="-122"/>
              <a:ea typeface="SimHei" panose="02010609060101010101" pitchFamily="49" charset="-122"/>
            </a:endParaRPr>
          </a:p>
        </p:txBody>
      </p:sp>
      <p:sp>
        <p:nvSpPr>
          <p:cNvPr id="23" name="标题 1"/>
          <p:cNvSpPr txBox="1"/>
          <p:nvPr/>
        </p:nvSpPr>
        <p:spPr>
          <a:xfrm>
            <a:off x="2835576" y="5008715"/>
            <a:ext cx="1540150" cy="330712"/>
          </a:xfrm>
          <a:prstGeom prst="roundRect">
            <a:avLst>
              <a:gd name="adj" fmla="val 18730"/>
            </a:avLst>
          </a:prstGeom>
          <a:noFill/>
          <a:ln w="12700" cap="sq">
            <a:noFill/>
            <a:miter/>
          </a:ln>
        </p:spPr>
        <p:txBody>
          <a:bodyPr vert="horz" wrap="square" lIns="91440" tIns="45720" rIns="91440" bIns="45720" rtlCol="0" anchor="ctr"/>
          <a:lstStyle/>
          <a:p>
            <a:pPr algn="ctr"/>
            <a:r>
              <a:rPr kumimoji="1" lang="en-US" altLang="zh-CN" sz="1400" b="1" dirty="0">
                <a:ln w="12700">
                  <a:noFill/>
                </a:ln>
                <a:solidFill>
                  <a:srgbClr val="FFFFFF">
                    <a:alpha val="100000"/>
                  </a:srgbClr>
                </a:solidFill>
                <a:latin typeface="SimHei" panose="02010609060101010101" pitchFamily="49" charset="-122"/>
                <a:ea typeface="SimHei" panose="02010609060101010101" pitchFamily="49" charset="-122"/>
                <a:cs typeface="OPPOSans R"/>
              </a:rPr>
              <a:t>时间：10.24</a:t>
            </a:r>
            <a:endParaRPr kumimoji="1" lang="zh-CN" altLang="en-US" b="1" dirty="0">
              <a:latin typeface="SimHei" panose="02010609060101010101" pitchFamily="49" charset="-122"/>
              <a:ea typeface="SimHei" panose="02010609060101010101" pitchFamily="49" charset="-122"/>
            </a:endParaRPr>
          </a:p>
        </p:txBody>
      </p:sp>
      <p:cxnSp>
        <p:nvCxnSpPr>
          <p:cNvPr id="24" name="标题 1"/>
          <p:cNvCxnSpPr/>
          <p:nvPr/>
        </p:nvCxnSpPr>
        <p:spPr>
          <a:xfrm>
            <a:off x="2355574" y="4585317"/>
            <a:ext cx="3035300" cy="0"/>
          </a:xfrm>
          <a:prstGeom prst="line">
            <a:avLst/>
          </a:prstGeom>
          <a:noFill/>
          <a:ln w="6350" cap="sq">
            <a:solidFill>
              <a:schemeClr val="tx1">
                <a:lumMod val="65000"/>
                <a:lumOff val="35000"/>
              </a:schemeClr>
            </a:solidFill>
            <a:miter/>
          </a:ln>
        </p:spPr>
      </p:cxnSp>
      <p:sp>
        <p:nvSpPr>
          <p:cNvPr id="25" name="标题 1"/>
          <p:cNvSpPr txBox="1"/>
          <p:nvPr/>
        </p:nvSpPr>
        <p:spPr>
          <a:xfrm>
            <a:off x="854537" y="6284312"/>
            <a:ext cx="268882" cy="268882"/>
          </a:xfrm>
          <a:prstGeom prst="ellipse">
            <a:avLst/>
          </a:prstGeom>
          <a:solidFill>
            <a:schemeClr val="bg1"/>
          </a:solidFill>
          <a:ln w="12700" cap="sq">
            <a:solidFill>
              <a:schemeClr val="tx1">
                <a:lumMod val="85000"/>
                <a:lumOff val="15000"/>
              </a:schemeClr>
            </a:solidFill>
            <a:miter/>
          </a:ln>
        </p:spPr>
        <p:txBody>
          <a:bodyPr vert="horz" wrap="square" lIns="91440" tIns="45720" rIns="91440" bIns="45720" rtlCol="0" anchor="ctr"/>
          <a:lstStyle/>
          <a:p>
            <a:pPr algn="ctr"/>
            <a:endParaRPr kumimoji="1" lang="zh-CN" altLang="en-US"/>
          </a:p>
        </p:txBody>
      </p:sp>
      <p:sp>
        <p:nvSpPr>
          <p:cNvPr id="26" name="标题 1"/>
          <p:cNvSpPr txBox="1"/>
          <p:nvPr/>
        </p:nvSpPr>
        <p:spPr>
          <a:xfrm>
            <a:off x="952953" y="6364259"/>
            <a:ext cx="89170" cy="108989"/>
          </a:xfrm>
          <a:custGeom>
            <a:avLst/>
            <a:gdLst>
              <a:gd name="connsiteX0" fmla="*/ 1308571 w 1443284"/>
              <a:gd name="connsiteY0" fmla="*/ 676022 h 1764072"/>
              <a:gd name="connsiteX1" fmla="*/ 1308571 w 1443284"/>
              <a:gd name="connsiteY1" fmla="*/ 1087904 h 1764072"/>
              <a:gd name="connsiteX2" fmla="*/ 325189 w 1443284"/>
              <a:gd name="connsiteY2" fmla="*/ 1710749 h 1764072"/>
              <a:gd name="connsiteX3" fmla="*/ 0 w 1443284"/>
              <a:gd name="connsiteY3" fmla="*/ 1545550 h 1764072"/>
              <a:gd name="connsiteX4" fmla="*/ 0 w 1443284"/>
              <a:gd name="connsiteY4" fmla="*/ 218561 h 1764072"/>
              <a:gd name="connsiteX5" fmla="*/ 325189 w 1443284"/>
              <a:gd name="connsiteY5" fmla="*/ 53362 h 1764072"/>
              <a:gd name="connsiteX6" fmla="*/ 1308571 w 1443284"/>
              <a:gd name="connsiteY6" fmla="*/ 676022 h 1764072"/>
            </a:gdLst>
            <a:ahLst/>
            <a:cxnLst/>
            <a:rect l="l" t="t" r="r" b="b"/>
            <a:pathLst>
              <a:path w="1443284" h="1764072">
                <a:moveTo>
                  <a:pt x="1308571" y="676022"/>
                </a:moveTo>
                <a:cubicBezTo>
                  <a:pt x="1488281" y="789689"/>
                  <a:pt x="1488095" y="974236"/>
                  <a:pt x="1308571" y="1087904"/>
                </a:cubicBezTo>
                <a:lnTo>
                  <a:pt x="325189" y="1710749"/>
                </a:lnTo>
                <a:cubicBezTo>
                  <a:pt x="145479" y="1824417"/>
                  <a:pt x="0" y="1750375"/>
                  <a:pt x="0" y="1545550"/>
                </a:cubicBezTo>
                <a:lnTo>
                  <a:pt x="0" y="218561"/>
                </a:lnTo>
                <a:cubicBezTo>
                  <a:pt x="0" y="13551"/>
                  <a:pt x="145666" y="-60305"/>
                  <a:pt x="325189" y="53362"/>
                </a:cubicBezTo>
                <a:lnTo>
                  <a:pt x="1308571" y="676022"/>
                </a:lnTo>
                <a:close/>
              </a:path>
            </a:pathLst>
          </a:custGeom>
          <a:solidFill>
            <a:schemeClr val="accent2"/>
          </a:solidFill>
          <a:ln w="1860" cap="flat">
            <a:noFill/>
            <a:miter/>
          </a:ln>
        </p:spPr>
        <p:txBody>
          <a:bodyPr vert="horz" wrap="square" lIns="91440" tIns="45720" rIns="91440" bIns="45720" rtlCol="0" anchor="ctr"/>
          <a:lstStyle/>
          <a:p>
            <a:pPr algn="l"/>
            <a:endParaRPr kumimoji="1" lang="zh-CN" altLang="en-US"/>
          </a:p>
        </p:txBody>
      </p:sp>
      <p:pic>
        <p:nvPicPr>
          <p:cNvPr id="27" name="图片 26"/>
          <p:cNvPicPr>
            <a:picLocks noChangeAspect="1"/>
          </p:cNvPicPr>
          <p:nvPr/>
        </p:nvPicPr>
        <p:blipFill>
          <a:blip r:embed="rId2">
            <a:alphaModFix/>
          </a:blip>
          <a:srcRect l="89"/>
          <a:stretch>
            <a:fillRect/>
          </a:stretch>
        </p:blipFill>
        <p:spPr>
          <a:xfrm>
            <a:off x="6912518" y="1738833"/>
            <a:ext cx="3082100" cy="3383573"/>
          </a:xfrm>
          <a:custGeom>
            <a:avLst/>
            <a:gdLst/>
            <a:ahLst/>
            <a:cxnLst/>
            <a:rect l="l" t="t" r="r" b="b"/>
            <a:pathLst>
              <a:path w="3086100" h="3378200">
                <a:moveTo>
                  <a:pt x="1534579" y="0"/>
                </a:moveTo>
                <a:lnTo>
                  <a:pt x="1547519" y="0"/>
                </a:lnTo>
                <a:lnTo>
                  <a:pt x="3082100" y="767291"/>
                </a:lnTo>
                <a:lnTo>
                  <a:pt x="3082100" y="2613048"/>
                </a:lnTo>
                <a:lnTo>
                  <a:pt x="1541049" y="3383573"/>
                </a:lnTo>
                <a:lnTo>
                  <a:pt x="0" y="2613048"/>
                </a:lnTo>
                <a:lnTo>
                  <a:pt x="0" y="767291"/>
                </a:lnTo>
                <a:close/>
              </a:path>
            </a:pathLst>
          </a:custGeom>
          <a:noFill/>
          <a:ln>
            <a:noFill/>
          </a:ln>
        </p:spPr>
      </p:pic>
      <p:sp>
        <p:nvSpPr>
          <p:cNvPr id="28" name="标题 1"/>
          <p:cNvSpPr txBox="1"/>
          <p:nvPr/>
        </p:nvSpPr>
        <p:spPr>
          <a:xfrm>
            <a:off x="9465968" y="1552321"/>
            <a:ext cx="487564" cy="487564"/>
          </a:xfrm>
          <a:prstGeom prst="ellipse">
            <a:avLst/>
          </a:prstGeom>
          <a:solidFill>
            <a:schemeClr val="bg1"/>
          </a:solidFill>
          <a:ln w="12700" cap="sq">
            <a:noFill/>
            <a:miter/>
          </a:ln>
          <a:effectLst>
            <a:outerShdw blurRad="190500" dist="38100" dir="2700000" algn="tl" rotWithShape="0">
              <a:srgbClr val="000000">
                <a:alpha val="20000"/>
              </a:srgbClr>
            </a:outerShdw>
          </a:effectLst>
        </p:spPr>
        <p:txBody>
          <a:bodyPr vert="horz" wrap="square" lIns="91440" tIns="45720" rIns="91440" bIns="45720" rtlCol="0" anchor="ctr"/>
          <a:lstStyle/>
          <a:p>
            <a:pPr algn="ctr"/>
            <a:endParaRPr kumimoji="1" lang="zh-CN" altLang="en-US"/>
          </a:p>
        </p:txBody>
      </p:sp>
      <p:sp>
        <p:nvSpPr>
          <p:cNvPr id="29" name="标题 1"/>
          <p:cNvSpPr txBox="1"/>
          <p:nvPr/>
        </p:nvSpPr>
        <p:spPr>
          <a:xfrm>
            <a:off x="9601660" y="1688013"/>
            <a:ext cx="216180" cy="216180"/>
          </a:xfrm>
          <a:prstGeom prst="star5">
            <a:avLst>
              <a:gd name="adj" fmla="val 21319"/>
              <a:gd name="hf" fmla="val 105146"/>
              <a:gd name="vf" fmla="val 110557"/>
            </a:avLst>
          </a:prstGeom>
          <a:gradFill>
            <a:gsLst>
              <a:gs pos="0">
                <a:schemeClr val="accent2"/>
              </a:gs>
              <a:gs pos="100000">
                <a:schemeClr val="accent1"/>
              </a:gs>
            </a:gsLst>
            <a:lin ang="2700000" scaled="0"/>
          </a:gradFill>
          <a:ln w="12700" cap="sq">
            <a:noFill/>
            <a:miter/>
          </a:ln>
        </p:spPr>
        <p:txBody>
          <a:bodyPr vert="horz" wrap="square" lIns="91440" tIns="45720" rIns="91440" bIns="45720" rtlCol="0" anchor="ctr"/>
          <a:lstStyle/>
          <a:p>
            <a:pPr algn="ctr"/>
            <a:endParaRPr kumimoji="1" lang="zh-CN" altLang="en-US"/>
          </a:p>
        </p:txBody>
      </p:sp>
      <p:sp>
        <p:nvSpPr>
          <p:cNvPr id="30" name="标题 1"/>
          <p:cNvSpPr txBox="1"/>
          <p:nvPr/>
        </p:nvSpPr>
        <p:spPr>
          <a:xfrm>
            <a:off x="790845" y="2205063"/>
            <a:ext cx="5469753" cy="2200795"/>
          </a:xfrm>
          <a:prstGeom prst="rect">
            <a:avLst/>
          </a:prstGeom>
          <a:noFill/>
          <a:ln>
            <a:noFill/>
          </a:ln>
        </p:spPr>
        <p:txBody>
          <a:bodyPr vert="horz" wrap="square" lIns="0" tIns="0" rIns="0" bIns="0" rtlCol="0" anchor="ctr"/>
          <a:lstStyle/>
          <a:p>
            <a:pPr algn="l"/>
            <a:r>
              <a:rPr kumimoji="1" lang="en-US" altLang="zh-CN" sz="4000">
                <a:ln w="12700">
                  <a:noFill/>
                </a:ln>
                <a:solidFill>
                  <a:srgbClr val="404040">
                    <a:alpha val="100000"/>
                  </a:srgbClr>
                </a:solidFill>
                <a:latin typeface="OPPOSans H"/>
                <a:ea typeface="OPPOSans H"/>
                <a:cs typeface="OPPOSans H"/>
              </a:rPr>
              <a:t>谢谢大家</a:t>
            </a: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0">
                <a:schemeClr val="bg1"/>
              </a:gs>
              <a:gs pos="100000">
                <a:schemeClr val="accent1">
                  <a:lumMod val="20000"/>
                  <a:lumOff val="80000"/>
                  <a:alpha val="5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2098991" y="1457960"/>
            <a:ext cx="2044700" cy="3556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2A7ABF">
                    <a:alpha val="100000"/>
                  </a:srgbClr>
                </a:solidFill>
                <a:latin typeface="Source Han Sans"/>
                <a:ea typeface="Source Han Sans"/>
                <a:cs typeface="Source Han Sans"/>
              </a:rPr>
              <a:t>C</a:t>
            </a:r>
            <a:r>
              <a:rPr kumimoji="1" lang="en-US" altLang="zh-CN" sz="2800">
                <a:ln w="12700">
                  <a:noFill/>
                </a:ln>
                <a:solidFill>
                  <a:srgbClr val="000000">
                    <a:alpha val="100000"/>
                  </a:srgbClr>
                </a:solidFill>
                <a:latin typeface="Source Han Sans"/>
                <a:ea typeface="Source Han Sans"/>
                <a:cs typeface="Source Han Sans"/>
              </a:rPr>
              <a:t>atalogue</a:t>
            </a:r>
            <a:endParaRPr kumimoji="1" lang="zh-CN" altLang="en-US"/>
          </a:p>
        </p:txBody>
      </p:sp>
      <p:cxnSp>
        <p:nvCxnSpPr>
          <p:cNvPr id="4" name="标题 1"/>
          <p:cNvCxnSpPr/>
          <p:nvPr/>
        </p:nvCxnSpPr>
        <p:spPr>
          <a:xfrm flipH="1">
            <a:off x="2098990" y="1976250"/>
            <a:ext cx="4558651" cy="0"/>
          </a:xfrm>
          <a:prstGeom prst="line">
            <a:avLst/>
          </a:prstGeom>
          <a:noFill/>
          <a:ln w="12700" cap="sq">
            <a:solidFill>
              <a:schemeClr val="tx1"/>
            </a:solidFill>
            <a:miter/>
          </a:ln>
        </p:spPr>
      </p:cxnSp>
      <p:sp>
        <p:nvSpPr>
          <p:cNvPr id="5" name="标题 1"/>
          <p:cNvSpPr txBox="1"/>
          <p:nvPr/>
        </p:nvSpPr>
        <p:spPr>
          <a:xfrm>
            <a:off x="3965658" y="1179490"/>
            <a:ext cx="1397000" cy="609600"/>
          </a:xfrm>
          <a:prstGeom prst="rect">
            <a:avLst/>
          </a:prstGeom>
          <a:noFill/>
          <a:ln w="12700" cap="sq">
            <a:noFill/>
            <a:miter/>
          </a:ln>
        </p:spPr>
        <p:txBody>
          <a:bodyPr vert="horz" wrap="square" lIns="0" tIns="0" rIns="0" bIns="0" rtlCol="0" anchor="ctr">
            <a:spAutoFit/>
          </a:bodyPr>
          <a:lstStyle/>
          <a:p>
            <a:pPr algn="l"/>
            <a:r>
              <a:rPr kumimoji="1" lang="en-US" altLang="zh-CN" sz="4800">
                <a:ln w="12700">
                  <a:noFill/>
                </a:ln>
                <a:solidFill>
                  <a:srgbClr val="000000">
                    <a:alpha val="100000"/>
                  </a:srgbClr>
                </a:solidFill>
                <a:latin typeface="Source Han Sans"/>
                <a:ea typeface="Source Han Sans"/>
                <a:cs typeface="Source Han Sans"/>
              </a:rPr>
              <a:t>目录</a:t>
            </a:r>
            <a:endParaRPr kumimoji="1" lang="zh-CN" altLang="en-US"/>
          </a:p>
        </p:txBody>
      </p:sp>
      <p:sp>
        <p:nvSpPr>
          <p:cNvPr id="6" name="标题 1"/>
          <p:cNvSpPr txBox="1"/>
          <p:nvPr/>
        </p:nvSpPr>
        <p:spPr>
          <a:xfrm>
            <a:off x="891058" y="0"/>
            <a:ext cx="726315" cy="1976250"/>
          </a:xfrm>
          <a:prstGeom prst="rect">
            <a:avLst/>
          </a:prstGeom>
          <a:solidFill>
            <a:schemeClr val="accent1"/>
          </a:solidFill>
          <a:ln w="9525"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7416625" y="2845600"/>
            <a:ext cx="3960000" cy="900000"/>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Source Han Sans"/>
                <a:ea typeface="Source Han Sans"/>
                <a:cs typeface="Source Han Sans"/>
              </a:rPr>
              <a:t>Socket应用实验</a:t>
            </a:r>
            <a:endParaRPr kumimoji="1" lang="zh-CN" altLang="en-US"/>
          </a:p>
        </p:txBody>
      </p:sp>
      <p:sp>
        <p:nvSpPr>
          <p:cNvPr id="8" name="标题 1"/>
          <p:cNvSpPr txBox="1"/>
          <p:nvPr/>
        </p:nvSpPr>
        <p:spPr>
          <a:xfrm>
            <a:off x="6984321" y="2793255"/>
            <a:ext cx="393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2A7ABF">
                    <a:alpha val="100000"/>
                  </a:srgbClr>
                </a:solidFill>
                <a:latin typeface="Source Han Sans"/>
                <a:ea typeface="Source Han Sans"/>
                <a:cs typeface="Source Han Sans"/>
              </a:rPr>
              <a:t>2.</a:t>
            </a:r>
            <a:endParaRPr kumimoji="1" lang="zh-CN" altLang="en-US"/>
          </a:p>
        </p:txBody>
      </p:sp>
      <p:sp>
        <p:nvSpPr>
          <p:cNvPr id="9" name="标题 1"/>
          <p:cNvSpPr txBox="1"/>
          <p:nvPr/>
        </p:nvSpPr>
        <p:spPr>
          <a:xfrm>
            <a:off x="2098990" y="2793255"/>
            <a:ext cx="393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2A7ABF">
                    <a:alpha val="100000"/>
                  </a:srgbClr>
                </a:solidFill>
                <a:latin typeface="Source Han Sans"/>
                <a:ea typeface="Source Han Sans"/>
                <a:cs typeface="Source Han Sans"/>
              </a:rPr>
              <a:t>1.</a:t>
            </a:r>
            <a:endParaRPr kumimoji="1" lang="zh-CN" altLang="en-US"/>
          </a:p>
        </p:txBody>
      </p:sp>
      <p:sp>
        <p:nvSpPr>
          <p:cNvPr id="10" name="标题 1"/>
          <p:cNvSpPr txBox="1"/>
          <p:nvPr/>
        </p:nvSpPr>
        <p:spPr>
          <a:xfrm>
            <a:off x="2520066" y="2845600"/>
            <a:ext cx="3960000" cy="900000"/>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Source Han Sans"/>
                <a:ea typeface="Source Han Sans"/>
                <a:cs typeface="Source Han Sans"/>
              </a:rPr>
              <a:t>互联网协议及流完成时间实验</a:t>
            </a:r>
            <a:endParaRPr kumimoji="1" lang="zh-CN" altLang="en-US"/>
          </a:p>
        </p:txBody>
      </p:sp>
      <p:sp>
        <p:nvSpPr>
          <p:cNvPr id="11" name="标题 1"/>
          <p:cNvSpPr txBox="1"/>
          <p:nvPr/>
        </p:nvSpPr>
        <p:spPr>
          <a:xfrm>
            <a:off x="7416625" y="3905200"/>
            <a:ext cx="3960000" cy="900000"/>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Source Han Sans"/>
                <a:ea typeface="Source Han Sans"/>
                <a:cs typeface="Source Han Sans"/>
              </a:rPr>
              <a:t>生成树实验</a:t>
            </a:r>
            <a:endParaRPr kumimoji="1" lang="zh-CN" altLang="en-US"/>
          </a:p>
        </p:txBody>
      </p:sp>
      <p:sp>
        <p:nvSpPr>
          <p:cNvPr id="12" name="标题 1"/>
          <p:cNvSpPr txBox="1"/>
          <p:nvPr/>
        </p:nvSpPr>
        <p:spPr>
          <a:xfrm>
            <a:off x="2520066" y="3905200"/>
            <a:ext cx="3960000" cy="900000"/>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Source Han Sans"/>
                <a:ea typeface="Source Han Sans"/>
                <a:cs typeface="Source Han Sans"/>
              </a:rPr>
              <a:t>集线器交换机实验</a:t>
            </a:r>
            <a:endParaRPr kumimoji="1" lang="zh-CN" altLang="en-US"/>
          </a:p>
        </p:txBody>
      </p:sp>
      <p:sp>
        <p:nvSpPr>
          <p:cNvPr id="13" name="标题 1"/>
          <p:cNvSpPr txBox="1"/>
          <p:nvPr/>
        </p:nvSpPr>
        <p:spPr>
          <a:xfrm>
            <a:off x="2098990" y="3839506"/>
            <a:ext cx="393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2A7ABF">
                    <a:alpha val="100000"/>
                  </a:srgbClr>
                </a:solidFill>
                <a:latin typeface="Source Han Sans"/>
                <a:ea typeface="Source Han Sans"/>
                <a:cs typeface="Source Han Sans"/>
              </a:rPr>
              <a:t>3.</a:t>
            </a:r>
            <a:endParaRPr kumimoji="1" lang="zh-CN" altLang="en-US"/>
          </a:p>
        </p:txBody>
      </p:sp>
      <p:sp>
        <p:nvSpPr>
          <p:cNvPr id="14" name="标题 1"/>
          <p:cNvSpPr txBox="1"/>
          <p:nvPr/>
        </p:nvSpPr>
        <p:spPr>
          <a:xfrm>
            <a:off x="6984321" y="3839506"/>
            <a:ext cx="393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2A7ABF">
                    <a:alpha val="100000"/>
                  </a:srgbClr>
                </a:solidFill>
                <a:latin typeface="Source Han Sans"/>
                <a:ea typeface="Source Han Sans"/>
                <a:cs typeface="Source Han Sans"/>
              </a:rPr>
              <a:t>4.</a:t>
            </a:r>
            <a:endParaRPr kumimoji="1" lang="zh-CN" altLang="en-US"/>
          </a:p>
        </p:txBody>
      </p:sp>
      <p:sp>
        <p:nvSpPr>
          <p:cNvPr id="15" name="标题 1"/>
          <p:cNvSpPr txBox="1"/>
          <p:nvPr/>
        </p:nvSpPr>
        <p:spPr>
          <a:xfrm>
            <a:off x="2520066" y="4964801"/>
            <a:ext cx="3960000" cy="900000"/>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Source Han Sans"/>
                <a:ea typeface="Source Han Sans"/>
                <a:cs typeface="Source Han Sans"/>
              </a:rPr>
              <a:t>数据包队列管理实验</a:t>
            </a:r>
            <a:endParaRPr kumimoji="1" lang="zh-CN" altLang="en-US"/>
          </a:p>
        </p:txBody>
      </p:sp>
      <p:sp>
        <p:nvSpPr>
          <p:cNvPr id="16" name="标题 1"/>
          <p:cNvSpPr txBox="1"/>
          <p:nvPr/>
        </p:nvSpPr>
        <p:spPr>
          <a:xfrm>
            <a:off x="2098990" y="4899107"/>
            <a:ext cx="3937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2A7ABF">
                    <a:alpha val="100000"/>
                  </a:srgbClr>
                </a:solidFill>
                <a:latin typeface="Source Han Sans"/>
                <a:ea typeface="Source Han Sans"/>
                <a:cs typeface="Source Han Sans"/>
              </a:rPr>
              <a:t>5.</a:t>
            </a: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26000">
                <a:schemeClr val="accent1">
                  <a:lumMod val="5000"/>
                  <a:lumOff val="95000"/>
                  <a:alpha val="100000"/>
                </a:schemeClr>
              </a:gs>
              <a:gs pos="100000">
                <a:schemeClr val="accent1">
                  <a:lumMod val="30000"/>
                  <a:lumOff val="70000"/>
                  <a:alpha val="10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16200000" flipH="1">
            <a:off x="-4204661" y="-469182"/>
            <a:ext cx="8567144" cy="7796364"/>
          </a:xfrm>
          <a:prstGeom prst="hexagon">
            <a:avLst/>
          </a:prstGeom>
          <a:noFill/>
          <a:ln w="635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16200000" flipH="1">
            <a:off x="-3948167" y="-235765"/>
            <a:ext cx="8054156" cy="7329530"/>
          </a:xfrm>
          <a:prstGeom prst="hexagon">
            <a:avLst/>
          </a:prstGeom>
          <a:gradFill>
            <a:gsLst>
              <a:gs pos="0">
                <a:schemeClr val="accent1"/>
              </a:gs>
              <a:gs pos="100000">
                <a:schemeClr val="accent1">
                  <a:lumMod val="75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16200000" flipH="1">
            <a:off x="1581452" y="1461310"/>
            <a:ext cx="4324448" cy="3935380"/>
          </a:xfrm>
          <a:prstGeom prst="hexagon">
            <a:avLst/>
          </a:prstGeom>
          <a:gradFill>
            <a:gsLst>
              <a:gs pos="0">
                <a:schemeClr val="accent1">
                  <a:lumMod val="60000"/>
                  <a:lumOff val="40000"/>
                </a:schemeClr>
              </a:gs>
              <a:gs pos="83000">
                <a:schemeClr val="accent1">
                  <a:lumMod val="75000"/>
                </a:schemeClr>
              </a:gs>
            </a:gsLst>
            <a:lin ang="0" scaled="0"/>
          </a:gradFill>
          <a:ln w="63500" cap="sq">
            <a:solidFill>
              <a:schemeClr val="bg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16200000" flipH="1">
            <a:off x="1994211" y="1836932"/>
            <a:ext cx="3498930" cy="3184136"/>
          </a:xfrm>
          <a:prstGeom prst="hexagon">
            <a:avLst/>
          </a:prstGeom>
          <a:solidFill>
            <a:schemeClr val="accent1"/>
          </a:solidFill>
          <a:ln w="127000" cap="sq">
            <a:solidFill>
              <a:schemeClr val="accent1">
                <a:shade val="15000"/>
              </a:schemeClr>
            </a:solid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16200000" flipH="1">
            <a:off x="-3799241" y="460678"/>
            <a:ext cx="6523564" cy="5936644"/>
          </a:xfrm>
          <a:prstGeom prst="hexagon">
            <a:avLst/>
          </a:prstGeom>
          <a:gradFill>
            <a:gsLst>
              <a:gs pos="0">
                <a:schemeClr val="bg1">
                  <a:alpha val="0"/>
                </a:schemeClr>
              </a:gs>
              <a:gs pos="100000">
                <a:schemeClr val="bg1">
                  <a:alpha val="10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752735" y="1960917"/>
            <a:ext cx="1749237" cy="1749230"/>
          </a:xfrm>
          <a:prstGeom prst="roundRect">
            <a:avLst>
              <a:gd name="adj" fmla="val 13816"/>
            </a:avLst>
          </a:prstGeom>
          <a:solidFill>
            <a:schemeClr val="bg1"/>
          </a:solidFill>
          <a:ln w="12700" cap="sq">
            <a:solidFill>
              <a:schemeClr val="bg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6934200" y="-546100"/>
            <a:ext cx="2211776" cy="3987800"/>
          </a:xfrm>
          <a:prstGeom prst="rect">
            <a:avLst/>
          </a:prstGeom>
          <a:noFill/>
          <a:ln>
            <a:noFill/>
          </a:ln>
          <a:effectLst/>
        </p:spPr>
        <p:txBody>
          <a:bodyPr vert="horz" wrap="square" lIns="91440" tIns="45720" rIns="91440" bIns="45720" rtlCol="0" anchor="b"/>
          <a:lstStyle/>
          <a:p>
            <a:pPr algn="l"/>
            <a:r>
              <a:rPr kumimoji="1" lang="en-US" altLang="zh-CN" sz="8000">
                <a:ln w="12700">
                  <a:noFill/>
                </a:ln>
                <a:solidFill>
                  <a:srgbClr val="2A7ABF">
                    <a:alpha val="100000"/>
                  </a:srgbClr>
                </a:solidFill>
                <a:latin typeface="OPPOSans R"/>
                <a:ea typeface="OPPOSans R"/>
                <a:cs typeface="OPPOSans R"/>
              </a:rPr>
              <a:t>01</a:t>
            </a:r>
            <a:endParaRPr kumimoji="1" lang="zh-CN" altLang="en-US"/>
          </a:p>
        </p:txBody>
      </p:sp>
      <p:sp>
        <p:nvSpPr>
          <p:cNvPr id="11" name="标题 1"/>
          <p:cNvSpPr txBox="1"/>
          <p:nvPr/>
        </p:nvSpPr>
        <p:spPr>
          <a:xfrm>
            <a:off x="2882434" y="5307706"/>
            <a:ext cx="433870" cy="401368"/>
          </a:xfrm>
          <a:prstGeom prst="roundRect">
            <a:avLst>
              <a:gd name="adj" fmla="val 50000"/>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12" name="标题 1"/>
          <p:cNvSpPr txBox="1"/>
          <p:nvPr/>
        </p:nvSpPr>
        <p:spPr>
          <a:xfrm rot="5400000">
            <a:off x="3048970" y="5443140"/>
            <a:ext cx="146200" cy="130500"/>
          </a:xfrm>
          <a:custGeom>
            <a:avLst/>
            <a:gdLst>
              <a:gd name="connsiteX0" fmla="*/ 6134100 w 11353799"/>
              <a:gd name="connsiteY0" fmla="*/ 76200 h 10134600"/>
              <a:gd name="connsiteX1" fmla="*/ 5753100 w 11353799"/>
              <a:gd name="connsiteY1" fmla="*/ 0 h 10134600"/>
              <a:gd name="connsiteX2" fmla="*/ 5372100 w 11353799"/>
              <a:gd name="connsiteY2" fmla="*/ 76200 h 10134600"/>
              <a:gd name="connsiteX3" fmla="*/ 5067300 w 11353799"/>
              <a:gd name="connsiteY3" fmla="*/ 381000 h 10134600"/>
              <a:gd name="connsiteX4" fmla="*/ 114300 w 11353799"/>
              <a:gd name="connsiteY4" fmla="*/ 9067800 h 10134600"/>
              <a:gd name="connsiteX5" fmla="*/ 114300 w 11353799"/>
              <a:gd name="connsiteY5" fmla="*/ 9829800 h 10134600"/>
              <a:gd name="connsiteX6" fmla="*/ 419100 w 11353799"/>
              <a:gd name="connsiteY6" fmla="*/ 10058400 h 10134600"/>
              <a:gd name="connsiteX7" fmla="*/ 800100 w 11353799"/>
              <a:gd name="connsiteY7" fmla="*/ 10134600 h 10134600"/>
              <a:gd name="connsiteX8" fmla="*/ 10553700 w 11353799"/>
              <a:gd name="connsiteY8" fmla="*/ 10134600 h 10134600"/>
              <a:gd name="connsiteX9" fmla="*/ 10934700 w 11353799"/>
              <a:gd name="connsiteY9" fmla="*/ 10058400 h 10134600"/>
              <a:gd name="connsiteX10" fmla="*/ 11239500 w 11353799"/>
              <a:gd name="connsiteY10" fmla="*/ 9829800 h 10134600"/>
              <a:gd name="connsiteX11" fmla="*/ 11239500 w 11353799"/>
              <a:gd name="connsiteY11" fmla="*/ 9067800 h 10134600"/>
              <a:gd name="connsiteX12" fmla="*/ 6438900 w 11353799"/>
              <a:gd name="connsiteY12" fmla="*/ 381000 h 10134600"/>
              <a:gd name="connsiteX13" fmla="*/ 6134100 w 11353799"/>
              <a:gd name="connsiteY13" fmla="*/ 76200 h 10134600"/>
            </a:gdLst>
            <a:ahLst/>
            <a:cxnLst/>
            <a:rect l="l" t="t" r="r" b="b"/>
            <a:pathLst>
              <a:path w="11353799" h="10134600">
                <a:moveTo>
                  <a:pt x="6134100" y="76200"/>
                </a:moveTo>
                <a:cubicBezTo>
                  <a:pt x="6057900" y="0"/>
                  <a:pt x="5905500" y="0"/>
                  <a:pt x="5753100" y="0"/>
                </a:cubicBezTo>
                <a:cubicBezTo>
                  <a:pt x="5600700" y="0"/>
                  <a:pt x="5448300" y="0"/>
                  <a:pt x="5372100" y="76200"/>
                </a:cubicBezTo>
                <a:cubicBezTo>
                  <a:pt x="5219700" y="152400"/>
                  <a:pt x="5143500" y="304800"/>
                  <a:pt x="5067300" y="381000"/>
                </a:cubicBezTo>
                <a:lnTo>
                  <a:pt x="114300" y="9067800"/>
                </a:lnTo>
                <a:cubicBezTo>
                  <a:pt x="-38100" y="9296400"/>
                  <a:pt x="-38100" y="9601200"/>
                  <a:pt x="114300" y="9829800"/>
                </a:cubicBezTo>
                <a:cubicBezTo>
                  <a:pt x="190500" y="9982200"/>
                  <a:pt x="266700" y="9982200"/>
                  <a:pt x="419100" y="10058400"/>
                </a:cubicBezTo>
                <a:cubicBezTo>
                  <a:pt x="571500" y="10134600"/>
                  <a:pt x="647700" y="10134600"/>
                  <a:pt x="800100" y="10134600"/>
                </a:cubicBezTo>
                <a:lnTo>
                  <a:pt x="10553700" y="10134600"/>
                </a:lnTo>
                <a:cubicBezTo>
                  <a:pt x="10706100" y="10134600"/>
                  <a:pt x="10858500" y="10134600"/>
                  <a:pt x="10934700" y="10058400"/>
                </a:cubicBezTo>
                <a:cubicBezTo>
                  <a:pt x="11087100" y="9982200"/>
                  <a:pt x="11163300" y="9906000"/>
                  <a:pt x="11239500" y="9829800"/>
                </a:cubicBezTo>
                <a:cubicBezTo>
                  <a:pt x="11391900" y="9601200"/>
                  <a:pt x="11391900" y="9296400"/>
                  <a:pt x="11239500" y="9067800"/>
                </a:cubicBezTo>
                <a:lnTo>
                  <a:pt x="6438900" y="381000"/>
                </a:lnTo>
                <a:cubicBezTo>
                  <a:pt x="6362700" y="304800"/>
                  <a:pt x="6286500" y="152400"/>
                  <a:pt x="6134100" y="76200"/>
                </a:cubicBezTo>
                <a:close/>
              </a:path>
            </a:pathLst>
          </a:custGeom>
          <a:solidFill>
            <a:schemeClr val="bg1"/>
          </a:solidFill>
          <a:ln w="11906" cap="flat">
            <a:no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1544299" y="6565798"/>
            <a:ext cx="342900" cy="111047"/>
          </a:xfrm>
          <a:custGeom>
            <a:avLst/>
            <a:gdLst>
              <a:gd name="connsiteX0" fmla="*/ 98626 w 342900"/>
              <a:gd name="connsiteY0" fmla="*/ 82247 h 111047"/>
              <a:gd name="connsiteX1" fmla="*/ 342899 w 342900"/>
              <a:gd name="connsiteY1" fmla="*/ 82247 h 111047"/>
              <a:gd name="connsiteX2" fmla="*/ 342899 w 342900"/>
              <a:gd name="connsiteY2" fmla="*/ 111047 h 111047"/>
              <a:gd name="connsiteX3" fmla="*/ 98626 w 342900"/>
              <a:gd name="connsiteY3" fmla="*/ 111047 h 111047"/>
              <a:gd name="connsiteX4" fmla="*/ 0 w 342900"/>
              <a:gd name="connsiteY4" fmla="*/ 0 h 111047"/>
              <a:gd name="connsiteX5" fmla="*/ 342900 w 342900"/>
              <a:gd name="connsiteY5" fmla="*/ 0 h 111047"/>
              <a:gd name="connsiteX6" fmla="*/ 342900 w 342900"/>
              <a:gd name="connsiteY6" fmla="*/ 28800 h 111047"/>
              <a:gd name="connsiteX7" fmla="*/ 0 w 342900"/>
              <a:gd name="connsiteY7" fmla="*/ 28800 h 111047"/>
            </a:gdLst>
            <a:ahLst/>
            <a:cxnLst/>
            <a:rect l="l" t="t" r="r" b="b"/>
            <a:pathLst>
              <a:path w="342900" h="111047">
                <a:moveTo>
                  <a:pt x="98626" y="82247"/>
                </a:moveTo>
                <a:lnTo>
                  <a:pt x="342899" y="82247"/>
                </a:lnTo>
                <a:lnTo>
                  <a:pt x="342899" y="111047"/>
                </a:lnTo>
                <a:lnTo>
                  <a:pt x="98626" y="111047"/>
                </a:lnTo>
                <a:close/>
                <a:moveTo>
                  <a:pt x="0" y="0"/>
                </a:moveTo>
                <a:lnTo>
                  <a:pt x="342900" y="0"/>
                </a:lnTo>
                <a:lnTo>
                  <a:pt x="342900" y="28800"/>
                </a:lnTo>
                <a:lnTo>
                  <a:pt x="0" y="28800"/>
                </a:lnTo>
                <a:close/>
              </a:path>
            </a:pathLst>
          </a:cu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pic>
        <p:nvPicPr>
          <p:cNvPr id="17" name="图片 16"/>
          <p:cNvPicPr>
            <a:picLocks noChangeAspect="1"/>
          </p:cNvPicPr>
          <p:nvPr/>
        </p:nvPicPr>
        <p:blipFill>
          <a:blip r:embed="rId2">
            <a:alphaModFix/>
          </a:blip>
          <a:srcRect r="89"/>
          <a:stretch>
            <a:fillRect/>
          </a:stretch>
        </p:blipFill>
        <p:spPr>
          <a:xfrm>
            <a:off x="2202625" y="1738833"/>
            <a:ext cx="3082100" cy="3383573"/>
          </a:xfrm>
          <a:custGeom>
            <a:avLst/>
            <a:gdLst/>
            <a:ahLst/>
            <a:cxnLst/>
            <a:rect l="l" t="t" r="r" b="b"/>
            <a:pathLst>
              <a:path w="3086100" h="3378200">
                <a:moveTo>
                  <a:pt x="1534580" y="0"/>
                </a:moveTo>
                <a:lnTo>
                  <a:pt x="1547520" y="0"/>
                </a:lnTo>
                <a:lnTo>
                  <a:pt x="3082100" y="767291"/>
                </a:lnTo>
                <a:lnTo>
                  <a:pt x="3082100" y="2613048"/>
                </a:lnTo>
                <a:lnTo>
                  <a:pt x="1541050" y="3383573"/>
                </a:lnTo>
                <a:lnTo>
                  <a:pt x="0" y="2613048"/>
                </a:lnTo>
                <a:lnTo>
                  <a:pt x="0" y="767291"/>
                </a:lnTo>
                <a:close/>
              </a:path>
            </a:pathLst>
          </a:custGeom>
          <a:noFill/>
          <a:ln>
            <a:noFill/>
          </a:ln>
        </p:spPr>
      </p:pic>
      <p:sp>
        <p:nvSpPr>
          <p:cNvPr id="18" name="标题 1"/>
          <p:cNvSpPr txBox="1"/>
          <p:nvPr/>
        </p:nvSpPr>
        <p:spPr>
          <a:xfrm flipH="1">
            <a:off x="2584572" y="1491816"/>
            <a:ext cx="487564" cy="487564"/>
          </a:xfrm>
          <a:prstGeom prst="ellipse">
            <a:avLst/>
          </a:prstGeom>
          <a:solidFill>
            <a:schemeClr val="bg1"/>
          </a:solidFill>
          <a:ln w="12700" cap="sq">
            <a:noFill/>
            <a:miter/>
          </a:ln>
          <a:effectLst>
            <a:outerShdw blurRad="190500" dist="38100" dir="2700000" algn="tl" rotWithShape="0">
              <a:srgbClr val="000000">
                <a:alpha val="20000"/>
              </a:srgbClr>
            </a:outerShdw>
          </a:effectLst>
        </p:spPr>
        <p:txBody>
          <a:bodyPr vert="horz" wrap="square" lIns="91440" tIns="45720" rIns="91440" bIns="45720" rtlCol="0" anchor="ctr"/>
          <a:lstStyle/>
          <a:p>
            <a:pPr algn="ctr"/>
            <a:endParaRPr kumimoji="1" lang="zh-CN" altLang="en-US"/>
          </a:p>
        </p:txBody>
      </p:sp>
      <p:sp>
        <p:nvSpPr>
          <p:cNvPr id="19" name="标题 1"/>
          <p:cNvSpPr txBox="1"/>
          <p:nvPr/>
        </p:nvSpPr>
        <p:spPr>
          <a:xfrm flipH="1">
            <a:off x="2720264" y="1627508"/>
            <a:ext cx="216180" cy="216180"/>
          </a:xfrm>
          <a:prstGeom prst="star5">
            <a:avLst>
              <a:gd name="adj" fmla="val 21319"/>
              <a:gd name="hf" fmla="val 105146"/>
              <a:gd name="vf" fmla="val 110557"/>
            </a:avLst>
          </a:prstGeom>
          <a:gradFill>
            <a:gsLst>
              <a:gs pos="0">
                <a:schemeClr val="accent2"/>
              </a:gs>
              <a:gs pos="100000">
                <a:schemeClr val="accent1"/>
              </a:gs>
            </a:gsLst>
            <a:lin ang="2700000" scaled="0"/>
          </a:gra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6632466" y="3962476"/>
            <a:ext cx="4607033" cy="2044624"/>
          </a:xfrm>
          <a:prstGeom prst="rect">
            <a:avLst/>
          </a:prstGeom>
          <a:noFill/>
          <a:ln>
            <a:noFill/>
          </a:ln>
        </p:spPr>
        <p:txBody>
          <a:bodyPr vert="horz" wrap="square" lIns="0" tIns="0" rIns="0" bIns="0" rtlCol="0" anchor="t"/>
          <a:lstStyle/>
          <a:p>
            <a:pPr algn="l"/>
            <a:r>
              <a:rPr kumimoji="1" lang="en-US" altLang="zh-CN" sz="3600">
                <a:ln w="12700">
                  <a:noFill/>
                </a:ln>
                <a:solidFill>
                  <a:srgbClr val="262626">
                    <a:alpha val="100000"/>
                  </a:srgbClr>
                </a:solidFill>
                <a:latin typeface="OPPOSans H"/>
                <a:ea typeface="OPPOSans H"/>
                <a:cs typeface="OPPOSans H"/>
              </a:rPr>
              <a:t>互联网协议及流完成时间实验</a:t>
            </a: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86757" cy="6858000"/>
          </a:xfrm>
          <a:prstGeom prst="rect">
            <a:avLst/>
          </a:prstGeom>
          <a:gradFill>
            <a:gsLst>
              <a:gs pos="0">
                <a:schemeClr val="bg1"/>
              </a:gs>
              <a:gs pos="100000">
                <a:schemeClr val="accent1">
                  <a:lumMod val="20000"/>
                  <a:lumOff val="80000"/>
                  <a:alpha val="50000"/>
                </a:schemeClr>
              </a:gs>
            </a:gsLst>
            <a:lin ang="0" scaled="0"/>
          </a:gradFill>
          <a:ln w="12700" cap="flat">
            <a:noFill/>
            <a:miter/>
          </a:ln>
          <a:effectLst/>
        </p:spPr>
        <p:txBody>
          <a:bodyPr vert="horz" wrap="square" lIns="91440" tIns="45720" rIns="91440" bIns="45720" rtlCol="0" anchor="ctr"/>
          <a:lstStyle/>
          <a:p>
            <a:pPr algn="ctr"/>
            <a:endParaRPr kumimoji="1" lang="zh-CN" altLang="en-US" dirty="0"/>
          </a:p>
        </p:txBody>
      </p:sp>
      <p:sp>
        <p:nvSpPr>
          <p:cNvPr id="3" name="标题 1"/>
          <p:cNvSpPr txBox="1"/>
          <p:nvPr/>
        </p:nvSpPr>
        <p:spPr>
          <a:xfrm>
            <a:off x="706394" y="1644822"/>
            <a:ext cx="8488406" cy="4528923"/>
          </a:xfrm>
          <a:prstGeom prst="roundRect">
            <a:avLst>
              <a:gd name="adj" fmla="val 4310"/>
            </a:avLst>
          </a:prstGeom>
          <a:noFill/>
          <a:ln w="19050" cap="flat">
            <a:solidFill>
              <a:schemeClr val="accent1"/>
            </a:solidFill>
            <a:miter/>
          </a:ln>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1002765" y="4181512"/>
            <a:ext cx="181540" cy="380604"/>
          </a:xfrm>
          <a:prstGeom prst="parallelogram">
            <a:avLst/>
          </a:prstGeom>
          <a:solidFill>
            <a:schemeClr val="accent1"/>
          </a:solidFill>
          <a:ln w="12700" cap="flat">
            <a:noFill/>
            <a:miter/>
          </a:ln>
          <a:effectLst>
            <a:outerShdw blurRad="127000" dist="38100" dir="2700000" algn="tl" rotWithShape="0">
              <a:schemeClr val="tx1">
                <a:lumMod val="65000"/>
                <a:lumOff val="35000"/>
                <a:alpha val="30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171320" y="4562115"/>
            <a:ext cx="5199468" cy="1457685"/>
          </a:xfrm>
          <a:prstGeom prst="rect">
            <a:avLst/>
          </a:prstGeom>
          <a:noFill/>
          <a:ln>
            <a:noFill/>
          </a:ln>
        </p:spPr>
        <p:txBody>
          <a:bodyPr vert="horz" wrap="square" lIns="91440" tIns="45720" rIns="91440" bIns="45720" rtlCol="0" anchor="t"/>
          <a:lstStyle/>
          <a:p>
            <a:pPr algn="l"/>
            <a:r>
              <a:rPr kumimoji="1" lang="en-US" altLang="zh-CN" sz="1400" dirty="0">
                <a:ln w="12700">
                  <a:noFill/>
                </a:ln>
                <a:solidFill>
                  <a:srgbClr val="262626">
                    <a:alpha val="100000"/>
                  </a:srgbClr>
                </a:solidFill>
                <a:latin typeface="Source Han Sans"/>
                <a:ea typeface="Source Han Sans"/>
                <a:cs typeface="Source Han Sans"/>
              </a:rPr>
              <a:t>ARP协议是网络通信的基础，负责将IP地址解析为MAC地址。在局域网中，ARP通过广播ARP请求来获取目标设备的MAC地址，并以收到的ARP应答来完成地址映射。实验中通过wireshark抓包分析了ARP请求和应答过程，观察了ARP在局域网中的工作机制，包括ARP请求的广播和应答的单播过程。ARP协议的效率直接影响到网络通信的速率，其缓存机制减少了网络中的流量，提高了解析效率。</a:t>
            </a:r>
            <a:endParaRPr kumimoji="1" lang="zh-CN" altLang="en-US" sz="1400" dirty="0"/>
          </a:p>
        </p:txBody>
      </p:sp>
      <p:pic>
        <p:nvPicPr>
          <p:cNvPr id="20" name="图片 19">
            <a:extLst>
              <a:ext uri="{FF2B5EF4-FFF2-40B4-BE49-F238E27FC236}">
                <a16:creationId xmlns:a16="http://schemas.microsoft.com/office/drawing/2014/main" id="{6C08082F-4205-50E5-CC90-66C42DA75F25}"/>
              </a:ext>
            </a:extLst>
          </p:cNvPr>
          <p:cNvPicPr>
            <a:picLocks noChangeAspect="1"/>
          </p:cNvPicPr>
          <p:nvPr/>
        </p:nvPicPr>
        <p:blipFill rotWithShape="1">
          <a:blip r:embed="rId2">
            <a:extLst>
              <a:ext uri="{28A0092B-C50C-407E-A947-70E740481C1C}">
                <a14:useLocalDpi xmlns:a14="http://schemas.microsoft.com/office/drawing/2010/main" val="0"/>
              </a:ext>
            </a:extLst>
          </a:blip>
          <a:srcRect r="18951"/>
          <a:stretch/>
        </p:blipFill>
        <p:spPr>
          <a:xfrm>
            <a:off x="6438486" y="998439"/>
            <a:ext cx="5047120" cy="1537726"/>
          </a:xfrm>
          <a:prstGeom prst="rect">
            <a:avLst/>
          </a:prstGeom>
        </p:spPr>
      </p:pic>
      <p:sp>
        <p:nvSpPr>
          <p:cNvPr id="7" name="标题 1"/>
          <p:cNvSpPr txBox="1"/>
          <p:nvPr/>
        </p:nvSpPr>
        <p:spPr>
          <a:xfrm>
            <a:off x="1171320" y="3993818"/>
            <a:ext cx="5199468" cy="594340"/>
          </a:xfrm>
          <a:prstGeom prst="rect">
            <a:avLst/>
          </a:prstGeom>
          <a:noFill/>
          <a:ln>
            <a:noFill/>
          </a:ln>
        </p:spPr>
        <p:txBody>
          <a:bodyPr vert="horz" wrap="square" lIns="91440" tIns="45720" rIns="91440" bIns="45720" rtlCol="0" anchor="b"/>
          <a:lstStyle/>
          <a:p>
            <a:pPr algn="l"/>
            <a:r>
              <a:rPr kumimoji="1" lang="en-US" altLang="zh-CN" sz="1600">
                <a:ln w="12700">
                  <a:noFill/>
                </a:ln>
                <a:solidFill>
                  <a:srgbClr val="2A7ABF">
                    <a:alpha val="100000"/>
                  </a:srgbClr>
                </a:solidFill>
                <a:latin typeface="Source Han Sans CN Bold"/>
                <a:ea typeface="Source Han Sans CN Bold"/>
                <a:cs typeface="Source Han Sans CN Bold"/>
              </a:rPr>
              <a:t>TCP协议的连接管理</a:t>
            </a:r>
            <a:endParaRPr kumimoji="1" lang="zh-CN" altLang="en-US"/>
          </a:p>
        </p:txBody>
      </p:sp>
      <p:sp>
        <p:nvSpPr>
          <p:cNvPr id="9" name="标题 1"/>
          <p:cNvSpPr txBox="1"/>
          <p:nvPr/>
        </p:nvSpPr>
        <p:spPr>
          <a:xfrm>
            <a:off x="1002765" y="2070232"/>
            <a:ext cx="181540" cy="380604"/>
          </a:xfrm>
          <a:prstGeom prst="parallelogram">
            <a:avLst/>
          </a:prstGeom>
          <a:solidFill>
            <a:schemeClr val="accent2"/>
          </a:solidFill>
          <a:ln w="12700" cap="flat">
            <a:noFill/>
            <a:miter/>
          </a:ln>
          <a:effectLst>
            <a:outerShdw blurRad="127000" dist="38100" dir="2700000" algn="tl" rotWithShape="0">
              <a:schemeClr val="tx1">
                <a:lumMod val="65000"/>
                <a:lumOff val="35000"/>
                <a:alpha val="30000"/>
              </a:scheme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1002765" y="2447023"/>
            <a:ext cx="2728607" cy="1457685"/>
          </a:xfrm>
          <a:prstGeom prst="rect">
            <a:avLst/>
          </a:prstGeom>
          <a:noFill/>
          <a:ln>
            <a:noFill/>
          </a:ln>
        </p:spPr>
        <p:txBody>
          <a:bodyPr vert="horz" wrap="square" lIns="91440" tIns="45720" rIns="91440" bIns="45720" rtlCol="0" anchor="t"/>
          <a:lstStyle/>
          <a:p>
            <a:pPr algn="l"/>
            <a:r>
              <a:rPr kumimoji="1" lang="en-US" altLang="zh-CN" sz="1100" dirty="0">
                <a:ln w="12700">
                  <a:noFill/>
                </a:ln>
                <a:solidFill>
                  <a:srgbClr val="262626">
                    <a:alpha val="100000"/>
                  </a:srgbClr>
                </a:solidFill>
                <a:latin typeface="Source Han Sans"/>
                <a:ea typeface="Source Han Sans"/>
                <a:cs typeface="Source Han Sans"/>
              </a:rPr>
              <a:t>DNS协议负责将域名转换为IP地址，是互联网访问的基础。实验中通过模拟DNS查询过程，分析了DNS解析的递归和迭代查询机制。通过wireshark抓包，观察了从浏览器发出的DNS查询请求到收到响应的全过程，了解了DNS缓存对于提高解析速度的重要性。DNS协议的实现涉及到多个服务器的协同工作，包括本地DNS服务器、根服务器、顶级域服务器以及权威DNS服务器。</a:t>
            </a:r>
            <a:endParaRPr kumimoji="1" lang="zh-CN" altLang="en-US" sz="1100" dirty="0"/>
          </a:p>
        </p:txBody>
      </p:sp>
      <p:sp>
        <p:nvSpPr>
          <p:cNvPr id="11" name="标题 1"/>
          <p:cNvSpPr txBox="1"/>
          <p:nvPr/>
        </p:nvSpPr>
        <p:spPr>
          <a:xfrm>
            <a:off x="1171320" y="1874209"/>
            <a:ext cx="2376000" cy="594340"/>
          </a:xfrm>
          <a:prstGeom prst="rect">
            <a:avLst/>
          </a:prstGeom>
          <a:noFill/>
          <a:ln>
            <a:noFill/>
          </a:ln>
        </p:spPr>
        <p:txBody>
          <a:bodyPr vert="horz" wrap="square" lIns="91440" tIns="45720" rIns="91440" bIns="45720" rtlCol="0" anchor="b"/>
          <a:lstStyle/>
          <a:p>
            <a:pPr algn="l"/>
            <a:r>
              <a:rPr kumimoji="1" lang="en-US" altLang="zh-CN" sz="1600">
                <a:ln w="12700">
                  <a:noFill/>
                </a:ln>
                <a:solidFill>
                  <a:srgbClr val="113E59">
                    <a:alpha val="100000"/>
                  </a:srgbClr>
                </a:solidFill>
                <a:latin typeface="Source Han Sans CN Bold"/>
                <a:ea typeface="Source Han Sans CN Bold"/>
                <a:cs typeface="Source Han Sans CN Bold"/>
              </a:rPr>
              <a:t>ARP协议的解析与应用</a:t>
            </a:r>
            <a:endParaRPr kumimoji="1" lang="zh-CN" altLang="en-US"/>
          </a:p>
        </p:txBody>
      </p:sp>
      <p:sp>
        <p:nvSpPr>
          <p:cNvPr id="12" name="标题 1"/>
          <p:cNvSpPr txBox="1"/>
          <p:nvPr/>
        </p:nvSpPr>
        <p:spPr>
          <a:xfrm>
            <a:off x="3712668" y="2070232"/>
            <a:ext cx="181540" cy="380604"/>
          </a:xfrm>
          <a:prstGeom prst="parallelogram">
            <a:avLst/>
          </a:prstGeom>
          <a:solidFill>
            <a:schemeClr val="accent1"/>
          </a:solidFill>
          <a:ln w="12700" cap="flat">
            <a:noFill/>
            <a:miter/>
          </a:ln>
          <a:effectLst>
            <a:outerShdw blurRad="127000" dist="38100" dir="2700000" algn="tl" rotWithShape="0">
              <a:schemeClr val="tx1">
                <a:lumMod val="65000"/>
                <a:lumOff val="35000"/>
                <a:alpha val="30000"/>
              </a:schemeClr>
            </a:outerShdw>
          </a:effectLst>
        </p:spPr>
        <p:txBody>
          <a:bodyPr vert="horz" wrap="square" lIns="91440" tIns="45720" rIns="91440" bIns="45720" rtlCol="0" anchor="ctr"/>
          <a:lstStyle/>
          <a:p>
            <a:pPr algn="ctr"/>
            <a:endParaRPr kumimoji="1" lang="zh-CN" altLang="en-US"/>
          </a:p>
        </p:txBody>
      </p:sp>
      <p:sp>
        <p:nvSpPr>
          <p:cNvPr id="13" name="标题 1"/>
          <p:cNvSpPr txBox="1"/>
          <p:nvPr/>
        </p:nvSpPr>
        <p:spPr>
          <a:xfrm>
            <a:off x="3866915" y="2447023"/>
            <a:ext cx="2376000" cy="1457685"/>
          </a:xfrm>
          <a:prstGeom prst="rect">
            <a:avLst/>
          </a:prstGeom>
          <a:noFill/>
          <a:ln>
            <a:noFill/>
          </a:ln>
        </p:spPr>
        <p:txBody>
          <a:bodyPr vert="horz" wrap="square" lIns="91440" tIns="45720" rIns="91440" bIns="45720" rtlCol="0" anchor="t"/>
          <a:lstStyle/>
          <a:p>
            <a:pPr algn="l"/>
            <a:r>
              <a:rPr kumimoji="1" lang="en-US" altLang="zh-CN" sz="1100" dirty="0" err="1">
                <a:ln w="12700">
                  <a:noFill/>
                </a:ln>
                <a:solidFill>
                  <a:srgbClr val="262626">
                    <a:alpha val="100000"/>
                  </a:srgbClr>
                </a:solidFill>
                <a:latin typeface="Source Han Sans"/>
                <a:ea typeface="Source Han Sans"/>
                <a:cs typeface="Source Han Sans"/>
              </a:rPr>
              <a:t>TCP协议通过三次握手建立连接，保证了数据传输的可靠性。实验中分析了三次握手过程中的SYN、SYN</a:t>
            </a:r>
            <a:r>
              <a:rPr kumimoji="1" lang="en-US" altLang="zh-CN" sz="1100" dirty="0">
                <a:ln w="12700">
                  <a:noFill/>
                </a:ln>
                <a:solidFill>
                  <a:srgbClr val="262626">
                    <a:alpha val="100000"/>
                  </a:srgbClr>
                </a:solidFill>
                <a:latin typeface="Source Han Sans"/>
                <a:ea typeface="Source Han Sans"/>
                <a:cs typeface="Source Han Sans"/>
              </a:rPr>
              <a:t>- ACK和ACK报文。通过TCP流的分析，观察了序列号和确认号如何确保数据的顺序传输和无丢失。四次挥手过程释放了TCP连接，实验中探讨了FIN和ACK报文的作用，以及TCP的半关闭状态。</a:t>
            </a:r>
            <a:endParaRPr kumimoji="1" lang="zh-CN" altLang="en-US" sz="1100" dirty="0"/>
          </a:p>
        </p:txBody>
      </p:sp>
      <p:sp>
        <p:nvSpPr>
          <p:cNvPr id="14" name="标题 1"/>
          <p:cNvSpPr txBox="1"/>
          <p:nvPr/>
        </p:nvSpPr>
        <p:spPr>
          <a:xfrm>
            <a:off x="3866915" y="1874209"/>
            <a:ext cx="2376000" cy="594340"/>
          </a:xfrm>
          <a:prstGeom prst="rect">
            <a:avLst/>
          </a:prstGeom>
          <a:noFill/>
          <a:ln>
            <a:noFill/>
          </a:ln>
        </p:spPr>
        <p:txBody>
          <a:bodyPr vert="horz" wrap="square" lIns="91440" tIns="45720" rIns="91440" bIns="45720" rtlCol="0" anchor="b"/>
          <a:lstStyle/>
          <a:p>
            <a:pPr algn="l"/>
            <a:r>
              <a:rPr kumimoji="1" lang="en-US" altLang="zh-CN" sz="1600">
                <a:ln w="12700">
                  <a:noFill/>
                </a:ln>
                <a:solidFill>
                  <a:srgbClr val="2A7ABF">
                    <a:alpha val="100000"/>
                  </a:srgbClr>
                </a:solidFill>
                <a:latin typeface="Source Han Sans CN Bold"/>
                <a:ea typeface="Source Han Sans CN Bold"/>
                <a:cs typeface="Source Han Sans CN Bold"/>
              </a:rPr>
              <a:t>DNS协议解析机制</a:t>
            </a:r>
            <a:endParaRPr kumimoji="1" lang="zh-CN" altLang="en-US"/>
          </a:p>
        </p:txBody>
      </p:sp>
      <p:sp>
        <p:nvSpPr>
          <p:cNvPr id="15" name="标题 1"/>
          <p:cNvSpPr txBox="1"/>
          <p:nvPr/>
        </p:nvSpPr>
        <p:spPr>
          <a:xfrm>
            <a:off x="10194812" y="4495179"/>
            <a:ext cx="1651736" cy="1651736"/>
          </a:xfrm>
          <a:prstGeom prst="flowChartConnector">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10623599" y="4961047"/>
            <a:ext cx="794162" cy="720000"/>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301625" y="115977"/>
            <a:ext cx="822140" cy="822140"/>
          </a:xfrm>
          <a:prstGeom prst="donut">
            <a:avLst>
              <a:gd name="adj" fmla="val 17630"/>
            </a:avLst>
          </a:prstGeom>
          <a:gradFill>
            <a:gsLst>
              <a:gs pos="0">
                <a:schemeClr val="accent1">
                  <a:lumMod val="40000"/>
                  <a:lumOff val="60000"/>
                </a:schemeClr>
              </a:gs>
              <a:gs pos="100000">
                <a:schemeClr val="bg1"/>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454660" y="427377"/>
            <a:ext cx="10350500" cy="432000"/>
          </a:xfrm>
          <a:prstGeom prst="rect">
            <a:avLst/>
          </a:prstGeom>
          <a:noFill/>
          <a:ln>
            <a:noFill/>
          </a:ln>
        </p:spPr>
        <p:txBody>
          <a:bodyPr vert="horz" wrap="square" lIns="0" tIns="0" rIns="0" bIns="0" rtlCol="0" anchor="ctr"/>
          <a:lstStyle/>
          <a:p>
            <a:pPr algn="l"/>
            <a:r>
              <a:rPr kumimoji="1" lang="en-US" altLang="zh-CN" sz="3200">
                <a:ln w="12700">
                  <a:noFill/>
                </a:ln>
                <a:solidFill>
                  <a:srgbClr val="2A7ABF">
                    <a:alpha val="100000"/>
                  </a:srgbClr>
                </a:solidFill>
                <a:latin typeface="Source Han Sans CN Bold"/>
                <a:ea typeface="Source Han Sans CN Bold"/>
                <a:cs typeface="Source Han Sans CN Bold"/>
              </a:rPr>
              <a:t>互联网协议工作过程</a:t>
            </a:r>
            <a:endParaRPr kumimoji="1" lang="zh-CN" altLang="en-US"/>
          </a:p>
        </p:txBody>
      </p:sp>
      <p:pic>
        <p:nvPicPr>
          <p:cNvPr id="22" name="图片 21">
            <a:extLst>
              <a:ext uri="{FF2B5EF4-FFF2-40B4-BE49-F238E27FC236}">
                <a16:creationId xmlns:a16="http://schemas.microsoft.com/office/drawing/2014/main" id="{6DA6E593-1B32-DF55-CEAD-525D1720F4D8}"/>
              </a:ext>
            </a:extLst>
          </p:cNvPr>
          <p:cNvPicPr>
            <a:picLocks noChangeAspect="1"/>
          </p:cNvPicPr>
          <p:nvPr/>
        </p:nvPicPr>
        <p:blipFill rotWithShape="1">
          <a:blip r:embed="rId3">
            <a:extLst>
              <a:ext uri="{28A0092B-C50C-407E-A947-70E740481C1C}">
                <a14:useLocalDpi xmlns:a14="http://schemas.microsoft.com/office/drawing/2010/main" val="0"/>
              </a:ext>
            </a:extLst>
          </a:blip>
          <a:srcRect r="13674"/>
          <a:stretch/>
        </p:blipFill>
        <p:spPr>
          <a:xfrm>
            <a:off x="6438485" y="2516809"/>
            <a:ext cx="5047121" cy="1664703"/>
          </a:xfrm>
          <a:prstGeom prst="rect">
            <a:avLst/>
          </a:prstGeom>
        </p:spPr>
      </p:pic>
      <p:pic>
        <p:nvPicPr>
          <p:cNvPr id="24" name="图片 23">
            <a:extLst>
              <a:ext uri="{FF2B5EF4-FFF2-40B4-BE49-F238E27FC236}">
                <a16:creationId xmlns:a16="http://schemas.microsoft.com/office/drawing/2014/main" id="{FF113B8D-1AB4-5606-E75C-C1B149CEF491}"/>
              </a:ext>
            </a:extLst>
          </p:cNvPr>
          <p:cNvPicPr>
            <a:picLocks noChangeAspect="1"/>
          </p:cNvPicPr>
          <p:nvPr/>
        </p:nvPicPr>
        <p:blipFill rotWithShape="1">
          <a:blip r:embed="rId4">
            <a:extLst>
              <a:ext uri="{28A0092B-C50C-407E-A947-70E740481C1C}">
                <a14:useLocalDpi xmlns:a14="http://schemas.microsoft.com/office/drawing/2010/main" val="0"/>
              </a:ext>
            </a:extLst>
          </a:blip>
          <a:srcRect r="7563"/>
          <a:stretch/>
        </p:blipFill>
        <p:spPr>
          <a:xfrm>
            <a:off x="6438485" y="4181512"/>
            <a:ext cx="5047121" cy="231688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0">
                <a:schemeClr val="bg1"/>
              </a:gs>
              <a:gs pos="100000">
                <a:schemeClr val="accent1">
                  <a:lumMod val="20000"/>
                  <a:lumOff val="80000"/>
                  <a:alpha val="5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6049374" y="4324879"/>
            <a:ext cx="5258706" cy="1512041"/>
          </a:xfrm>
          <a:prstGeom prst="rect">
            <a:avLst/>
          </a:prstGeom>
          <a:noFill/>
          <a:ln>
            <a:noFill/>
          </a:ln>
        </p:spPr>
        <p:txBody>
          <a:bodyPr vert="horz" wrap="square" lIns="0" tIns="0" rIns="0" bIns="0" rtlCol="0" anchor="t"/>
          <a:lstStyle/>
          <a:p>
            <a:pPr algn="l"/>
            <a:r>
              <a:rPr kumimoji="1" lang="en-US" altLang="zh-CN" sz="1400" dirty="0" err="1">
                <a:ln w="12700">
                  <a:noFill/>
                </a:ln>
                <a:solidFill>
                  <a:srgbClr val="000000">
                    <a:alpha val="100000"/>
                  </a:srgbClr>
                </a:solidFill>
                <a:latin typeface="Source Han Sans"/>
                <a:ea typeface="Source Han Sans"/>
                <a:cs typeface="Source Han Sans"/>
              </a:rPr>
              <a:t>流完成时间（Flow</a:t>
            </a:r>
            <a:r>
              <a:rPr kumimoji="1" lang="en-US" altLang="zh-CN" sz="1400" dirty="0">
                <a:ln w="12700">
                  <a:noFill/>
                </a:ln>
                <a:solidFill>
                  <a:srgbClr val="000000">
                    <a:alpha val="100000"/>
                  </a:srgbClr>
                </a:solidFill>
                <a:latin typeface="Source Han Sans"/>
                <a:ea typeface="Source Han Sans"/>
                <a:cs typeface="Source Han Sans"/>
              </a:rPr>
              <a:t> Completion Time, FCT）是评价网络性能的重要指标。实验中通过改变带宽、延迟和文件大小，分析了这些因素对FCT的影响。带宽的增加可以显著减少FCT，但当带宽达到一定程度后，其对FCT的改善效果逐渐减弱。实验数据表明，高带宽网络环境下，文件传输速率的提高并不总是线性的。延迟对FCT的影响主要体现在数据传输的初始阶段，较大的延迟会导致传输速率的增长变慢，从而增加FCT。</a:t>
            </a:r>
            <a:endParaRPr kumimoji="1" lang="zh-CN" altLang="en-US" sz="1400" dirty="0"/>
          </a:p>
        </p:txBody>
      </p:sp>
      <p:sp>
        <p:nvSpPr>
          <p:cNvPr id="5" name="标题 1"/>
          <p:cNvSpPr txBox="1"/>
          <p:nvPr/>
        </p:nvSpPr>
        <p:spPr>
          <a:xfrm>
            <a:off x="6019800" y="4152900"/>
            <a:ext cx="1455420" cy="114300"/>
          </a:xfrm>
          <a:prstGeom prst="roundRect">
            <a:avLst>
              <a:gd name="adj" fmla="val 50000"/>
            </a:avLst>
          </a:prstGeom>
          <a:solidFill>
            <a:schemeClr val="accent1">
              <a:alpha val="41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049375" y="3949333"/>
            <a:ext cx="5277598" cy="338554"/>
          </a:xfrm>
          <a:prstGeom prst="rect">
            <a:avLst/>
          </a:prstGeom>
          <a:noFill/>
          <a:ln>
            <a:noFill/>
          </a:ln>
        </p:spPr>
        <p:txBody>
          <a:bodyPr vert="horz" wrap="square" lIns="0" tIns="0" rIns="0" bIns="0" rtlCol="0" anchor="ctr"/>
          <a:lstStyle/>
          <a:p>
            <a:pPr algn="l"/>
            <a:r>
              <a:rPr kumimoji="1" lang="en-US" altLang="zh-CN" sz="1600">
                <a:ln w="12700">
                  <a:noFill/>
                </a:ln>
                <a:solidFill>
                  <a:srgbClr val="000000">
                    <a:alpha val="100000"/>
                  </a:srgbClr>
                </a:solidFill>
                <a:latin typeface="Source Han Sans CN Bold"/>
                <a:ea typeface="Source Han Sans CN Bold"/>
                <a:cs typeface="Source Han Sans CN Bold"/>
              </a:rPr>
              <a:t>TCP传输特性对流完成时间的影响</a:t>
            </a:r>
            <a:endParaRPr kumimoji="1" lang="zh-CN" altLang="en-US"/>
          </a:p>
        </p:txBody>
      </p:sp>
      <p:sp>
        <p:nvSpPr>
          <p:cNvPr id="7" name="标题 1"/>
          <p:cNvSpPr txBox="1"/>
          <p:nvPr/>
        </p:nvSpPr>
        <p:spPr>
          <a:xfrm>
            <a:off x="660400" y="5448300"/>
            <a:ext cx="731520" cy="243840"/>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pic>
        <p:nvPicPr>
          <p:cNvPr id="19" name="图片 18">
            <a:extLst>
              <a:ext uri="{FF2B5EF4-FFF2-40B4-BE49-F238E27FC236}">
                <a16:creationId xmlns:a16="http://schemas.microsoft.com/office/drawing/2014/main" id="{C28C93F3-1952-F780-2679-8DE0A2BF2BC5}"/>
              </a:ext>
            </a:extLst>
          </p:cNvPr>
          <p:cNvPicPr>
            <a:picLocks noChangeAspect="1"/>
          </p:cNvPicPr>
          <p:nvPr/>
        </p:nvPicPr>
        <p:blipFill rotWithShape="1">
          <a:blip r:embed="rId2">
            <a:extLst>
              <a:ext uri="{28A0092B-C50C-407E-A947-70E740481C1C}">
                <a14:useLocalDpi xmlns:a14="http://schemas.microsoft.com/office/drawing/2010/main" val="0"/>
              </a:ext>
            </a:extLst>
          </a:blip>
          <a:srcRect t="29558"/>
          <a:stretch/>
        </p:blipFill>
        <p:spPr>
          <a:xfrm>
            <a:off x="4958080" y="676910"/>
            <a:ext cx="6350000" cy="2835910"/>
          </a:xfrm>
          <a:prstGeom prst="rect">
            <a:avLst/>
          </a:prstGeom>
        </p:spPr>
      </p:pic>
      <p:sp>
        <p:nvSpPr>
          <p:cNvPr id="8" name="标题 1"/>
          <p:cNvSpPr txBox="1"/>
          <p:nvPr/>
        </p:nvSpPr>
        <p:spPr>
          <a:xfrm>
            <a:off x="753110" y="2941320"/>
            <a:ext cx="4702810" cy="2667000"/>
          </a:xfrm>
          <a:prstGeom prst="roundRect">
            <a:avLst>
              <a:gd name="adj" fmla="val 5159"/>
            </a:avLst>
          </a:prstGeom>
          <a:solidFill>
            <a:schemeClr val="bg1"/>
          </a:solidFill>
          <a:ln w="12700" cap="sq">
            <a:noFill/>
            <a:miter/>
          </a:ln>
          <a:effectLst>
            <a:outerShdw blurRad="469900" dist="38100" dir="2700000" algn="tl" rotWithShape="0">
              <a:srgbClr val="000000">
                <a:alpha val="8000"/>
              </a:srgbClr>
            </a:outerShdw>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1103995" y="3631459"/>
            <a:ext cx="4100466" cy="1512041"/>
          </a:xfrm>
          <a:prstGeom prst="rect">
            <a:avLst/>
          </a:prstGeom>
          <a:noFill/>
          <a:ln>
            <a:noFill/>
          </a:ln>
        </p:spPr>
        <p:txBody>
          <a:bodyPr vert="horz" wrap="square" lIns="0" tIns="0" rIns="0" bIns="0" rtlCol="0" anchor="t"/>
          <a:lstStyle/>
          <a:p>
            <a:pPr algn="l"/>
            <a:r>
              <a:rPr kumimoji="1" lang="en-US" altLang="zh-CN" sz="1400" dirty="0">
                <a:ln w="12700">
                  <a:noFill/>
                </a:ln>
                <a:solidFill>
                  <a:srgbClr val="000000">
                    <a:alpha val="100000"/>
                  </a:srgbClr>
                </a:solidFill>
                <a:latin typeface="Source Han Sans"/>
                <a:ea typeface="Source Han Sans"/>
                <a:cs typeface="Source Han Sans"/>
              </a:rPr>
              <a:t>TCP的慢启动和拥塞避免策略对流完成时间有显著影响。实验中观察了TCP窗口大小随时间的变化，分析了这些策略如何平衡传输速率和网络拥塞。在慢启动阶段，TCP窗口大小</a:t>
            </a:r>
            <a:r>
              <a:rPr kumimoji="1" lang="zh-CN" altLang="en-US" sz="1400" dirty="0">
                <a:ln w="12700">
                  <a:noFill/>
                </a:ln>
                <a:solidFill>
                  <a:srgbClr val="000000">
                    <a:alpha val="100000"/>
                  </a:srgbClr>
                </a:solidFill>
                <a:latin typeface="Source Han Sans"/>
                <a:ea typeface="Source Han Sans"/>
                <a:cs typeface="Source Han Sans"/>
              </a:rPr>
              <a:t>指数</a:t>
            </a:r>
            <a:r>
              <a:rPr kumimoji="1" lang="en-US" altLang="zh-CN" sz="1400" dirty="0">
                <a:ln w="12700">
                  <a:noFill/>
                </a:ln>
                <a:solidFill>
                  <a:srgbClr val="000000">
                    <a:alpha val="100000"/>
                  </a:srgbClr>
                </a:solidFill>
                <a:latin typeface="Source Han Sans"/>
                <a:ea typeface="Source Han Sans"/>
                <a:cs typeface="Source Han Sans"/>
              </a:rPr>
              <a:t>增长，但一旦达到慢启动阈值，窗口大小的增长速度将放缓。实验中探讨了如何通过调整慢启动阈值来优化流完成时间。拥塞发生时，TCP通过快速重传和拥塞窗口的减少来响应，实验中分析了这些机制如何影响数据传输的稳定性和效率。</a:t>
            </a:r>
            <a:endParaRPr kumimoji="1" lang="zh-CN" altLang="en-US" sz="1400" dirty="0"/>
          </a:p>
        </p:txBody>
      </p:sp>
      <p:sp>
        <p:nvSpPr>
          <p:cNvPr id="10" name="标题 1"/>
          <p:cNvSpPr txBox="1"/>
          <p:nvPr/>
        </p:nvSpPr>
        <p:spPr>
          <a:xfrm>
            <a:off x="1074420" y="3459480"/>
            <a:ext cx="1073150" cy="106680"/>
          </a:xfrm>
          <a:prstGeom prst="roundRect">
            <a:avLst>
              <a:gd name="adj" fmla="val 50000"/>
            </a:avLst>
          </a:prstGeom>
          <a:solidFill>
            <a:schemeClr val="accent1">
              <a:alpha val="41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1103995" y="3255913"/>
            <a:ext cx="4092845" cy="338554"/>
          </a:xfrm>
          <a:prstGeom prst="rect">
            <a:avLst/>
          </a:prstGeom>
          <a:noFill/>
          <a:ln>
            <a:noFill/>
          </a:ln>
        </p:spPr>
        <p:txBody>
          <a:bodyPr vert="horz" wrap="square" lIns="0" tIns="0" rIns="0" bIns="0" rtlCol="0" anchor="ctr"/>
          <a:lstStyle/>
          <a:p>
            <a:pPr algn="l"/>
            <a:r>
              <a:rPr kumimoji="1" lang="en-US" altLang="zh-CN" sz="1600">
                <a:ln w="12700">
                  <a:noFill/>
                </a:ln>
                <a:solidFill>
                  <a:srgbClr val="000000">
                    <a:alpha val="100000"/>
                  </a:srgbClr>
                </a:solidFill>
                <a:latin typeface="Source Han Sans CN Bold"/>
                <a:ea typeface="Source Han Sans CN Bold"/>
                <a:cs typeface="Source Han Sans CN Bold"/>
              </a:rPr>
              <a:t>影响流完成时间的因素</a:t>
            </a:r>
            <a:endParaRPr kumimoji="1" lang="zh-CN" altLang="en-US"/>
          </a:p>
        </p:txBody>
      </p:sp>
      <p:sp>
        <p:nvSpPr>
          <p:cNvPr id="12" name="标题 1"/>
          <p:cNvSpPr txBox="1"/>
          <p:nvPr/>
        </p:nvSpPr>
        <p:spPr>
          <a:xfrm>
            <a:off x="1150620" y="1828800"/>
            <a:ext cx="777240" cy="77724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2110740" y="1828800"/>
            <a:ext cx="777240" cy="777240"/>
          </a:xfrm>
          <a:prstGeom prst="ellipse">
            <a:avLst/>
          </a:prstGeom>
          <a:solidFill>
            <a:schemeClr val="accent1">
              <a:alpha val="52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3070860" y="1828800"/>
            <a:ext cx="777240" cy="777240"/>
          </a:xfrm>
          <a:prstGeom prst="ellipse">
            <a:avLst/>
          </a:prstGeom>
          <a:solidFill>
            <a:schemeClr val="accent1">
              <a:alpha val="18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flipH="1" flipV="1">
            <a:off x="1361035" y="2044964"/>
            <a:ext cx="356410" cy="344912"/>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301625" y="115977"/>
            <a:ext cx="822140" cy="822140"/>
          </a:xfrm>
          <a:prstGeom prst="donut">
            <a:avLst>
              <a:gd name="adj" fmla="val 17630"/>
            </a:avLst>
          </a:prstGeom>
          <a:gradFill>
            <a:gsLst>
              <a:gs pos="0">
                <a:schemeClr val="accent1">
                  <a:lumMod val="40000"/>
                  <a:lumOff val="60000"/>
                </a:schemeClr>
              </a:gs>
              <a:gs pos="100000">
                <a:schemeClr val="bg1"/>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454660" y="427377"/>
            <a:ext cx="10350500" cy="432000"/>
          </a:xfrm>
          <a:prstGeom prst="rect">
            <a:avLst/>
          </a:prstGeom>
          <a:noFill/>
          <a:ln>
            <a:noFill/>
          </a:ln>
        </p:spPr>
        <p:txBody>
          <a:bodyPr vert="horz" wrap="square" lIns="0" tIns="0" rIns="0" bIns="0" rtlCol="0" anchor="ctr"/>
          <a:lstStyle/>
          <a:p>
            <a:pPr algn="l"/>
            <a:r>
              <a:rPr kumimoji="1" lang="en-US" altLang="zh-CN" sz="3200">
                <a:ln w="12700">
                  <a:noFill/>
                </a:ln>
                <a:solidFill>
                  <a:srgbClr val="2A7ABF">
                    <a:alpha val="100000"/>
                  </a:srgbClr>
                </a:solidFill>
                <a:latin typeface="Source Han Sans CN Bold"/>
                <a:ea typeface="Source Han Sans CN Bold"/>
                <a:cs typeface="Source Han Sans CN Bold"/>
              </a:rPr>
              <a:t>流完成时间实验分析</a:t>
            </a: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26000">
                <a:schemeClr val="accent1">
                  <a:lumMod val="5000"/>
                  <a:lumOff val="95000"/>
                  <a:alpha val="100000"/>
                </a:schemeClr>
              </a:gs>
              <a:gs pos="100000">
                <a:schemeClr val="accent1">
                  <a:lumMod val="30000"/>
                  <a:lumOff val="70000"/>
                  <a:alpha val="10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16200000" flipH="1">
            <a:off x="-4204661" y="-469182"/>
            <a:ext cx="8567144" cy="7796364"/>
          </a:xfrm>
          <a:prstGeom prst="hexagon">
            <a:avLst/>
          </a:prstGeom>
          <a:noFill/>
          <a:ln w="635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16200000" flipH="1">
            <a:off x="-3948167" y="-235765"/>
            <a:ext cx="8054156" cy="7329530"/>
          </a:xfrm>
          <a:prstGeom prst="hexagon">
            <a:avLst/>
          </a:prstGeom>
          <a:gradFill>
            <a:gsLst>
              <a:gs pos="0">
                <a:schemeClr val="accent1"/>
              </a:gs>
              <a:gs pos="100000">
                <a:schemeClr val="accent1">
                  <a:lumMod val="75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16200000" flipH="1">
            <a:off x="1581452" y="1461310"/>
            <a:ext cx="4324448" cy="3935380"/>
          </a:xfrm>
          <a:prstGeom prst="hexagon">
            <a:avLst/>
          </a:prstGeom>
          <a:gradFill>
            <a:gsLst>
              <a:gs pos="0">
                <a:schemeClr val="accent1">
                  <a:lumMod val="60000"/>
                  <a:lumOff val="40000"/>
                </a:schemeClr>
              </a:gs>
              <a:gs pos="83000">
                <a:schemeClr val="accent1">
                  <a:lumMod val="75000"/>
                </a:schemeClr>
              </a:gs>
            </a:gsLst>
            <a:lin ang="0" scaled="0"/>
          </a:gradFill>
          <a:ln w="63500" cap="sq">
            <a:solidFill>
              <a:schemeClr val="bg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16200000" flipH="1">
            <a:off x="1994211" y="1836932"/>
            <a:ext cx="3498930" cy="3184136"/>
          </a:xfrm>
          <a:prstGeom prst="hexagon">
            <a:avLst/>
          </a:prstGeom>
          <a:solidFill>
            <a:schemeClr val="accent1"/>
          </a:solidFill>
          <a:ln w="127000" cap="sq">
            <a:solidFill>
              <a:schemeClr val="accent1">
                <a:shade val="15000"/>
              </a:schemeClr>
            </a:solid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16200000" flipH="1">
            <a:off x="-3799241" y="460678"/>
            <a:ext cx="6523564" cy="5936644"/>
          </a:xfrm>
          <a:prstGeom prst="hexagon">
            <a:avLst/>
          </a:prstGeom>
          <a:gradFill>
            <a:gsLst>
              <a:gs pos="0">
                <a:schemeClr val="bg1">
                  <a:alpha val="0"/>
                </a:schemeClr>
              </a:gs>
              <a:gs pos="100000">
                <a:schemeClr val="bg1">
                  <a:alpha val="10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752735" y="1960917"/>
            <a:ext cx="1749237" cy="1749230"/>
          </a:xfrm>
          <a:prstGeom prst="roundRect">
            <a:avLst>
              <a:gd name="adj" fmla="val 13816"/>
            </a:avLst>
          </a:prstGeom>
          <a:solidFill>
            <a:schemeClr val="bg1"/>
          </a:solidFill>
          <a:ln w="12700" cap="sq">
            <a:solidFill>
              <a:schemeClr val="bg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6934200" y="-546100"/>
            <a:ext cx="2211776" cy="3987800"/>
          </a:xfrm>
          <a:prstGeom prst="rect">
            <a:avLst/>
          </a:prstGeom>
          <a:noFill/>
          <a:ln>
            <a:noFill/>
          </a:ln>
          <a:effectLst/>
        </p:spPr>
        <p:txBody>
          <a:bodyPr vert="horz" wrap="square" lIns="91440" tIns="45720" rIns="91440" bIns="45720" rtlCol="0" anchor="b"/>
          <a:lstStyle/>
          <a:p>
            <a:pPr algn="l"/>
            <a:r>
              <a:rPr kumimoji="1" lang="en-US" altLang="zh-CN" sz="8000">
                <a:ln w="12700">
                  <a:noFill/>
                </a:ln>
                <a:solidFill>
                  <a:srgbClr val="2A7ABF">
                    <a:alpha val="100000"/>
                  </a:srgbClr>
                </a:solidFill>
                <a:latin typeface="OPPOSans R"/>
                <a:ea typeface="OPPOSans R"/>
                <a:cs typeface="OPPOSans R"/>
              </a:rPr>
              <a:t>02</a:t>
            </a:r>
            <a:endParaRPr kumimoji="1" lang="zh-CN" altLang="en-US"/>
          </a:p>
        </p:txBody>
      </p:sp>
      <p:sp>
        <p:nvSpPr>
          <p:cNvPr id="11" name="标题 1"/>
          <p:cNvSpPr txBox="1"/>
          <p:nvPr/>
        </p:nvSpPr>
        <p:spPr>
          <a:xfrm>
            <a:off x="2882434" y="5307706"/>
            <a:ext cx="433870" cy="401368"/>
          </a:xfrm>
          <a:prstGeom prst="roundRect">
            <a:avLst>
              <a:gd name="adj" fmla="val 50000"/>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12" name="标题 1"/>
          <p:cNvSpPr txBox="1"/>
          <p:nvPr/>
        </p:nvSpPr>
        <p:spPr>
          <a:xfrm rot="5400000">
            <a:off x="3048970" y="5443140"/>
            <a:ext cx="146200" cy="130500"/>
          </a:xfrm>
          <a:custGeom>
            <a:avLst/>
            <a:gdLst>
              <a:gd name="connsiteX0" fmla="*/ 6134100 w 11353799"/>
              <a:gd name="connsiteY0" fmla="*/ 76200 h 10134600"/>
              <a:gd name="connsiteX1" fmla="*/ 5753100 w 11353799"/>
              <a:gd name="connsiteY1" fmla="*/ 0 h 10134600"/>
              <a:gd name="connsiteX2" fmla="*/ 5372100 w 11353799"/>
              <a:gd name="connsiteY2" fmla="*/ 76200 h 10134600"/>
              <a:gd name="connsiteX3" fmla="*/ 5067300 w 11353799"/>
              <a:gd name="connsiteY3" fmla="*/ 381000 h 10134600"/>
              <a:gd name="connsiteX4" fmla="*/ 114300 w 11353799"/>
              <a:gd name="connsiteY4" fmla="*/ 9067800 h 10134600"/>
              <a:gd name="connsiteX5" fmla="*/ 114300 w 11353799"/>
              <a:gd name="connsiteY5" fmla="*/ 9829800 h 10134600"/>
              <a:gd name="connsiteX6" fmla="*/ 419100 w 11353799"/>
              <a:gd name="connsiteY6" fmla="*/ 10058400 h 10134600"/>
              <a:gd name="connsiteX7" fmla="*/ 800100 w 11353799"/>
              <a:gd name="connsiteY7" fmla="*/ 10134600 h 10134600"/>
              <a:gd name="connsiteX8" fmla="*/ 10553700 w 11353799"/>
              <a:gd name="connsiteY8" fmla="*/ 10134600 h 10134600"/>
              <a:gd name="connsiteX9" fmla="*/ 10934700 w 11353799"/>
              <a:gd name="connsiteY9" fmla="*/ 10058400 h 10134600"/>
              <a:gd name="connsiteX10" fmla="*/ 11239500 w 11353799"/>
              <a:gd name="connsiteY10" fmla="*/ 9829800 h 10134600"/>
              <a:gd name="connsiteX11" fmla="*/ 11239500 w 11353799"/>
              <a:gd name="connsiteY11" fmla="*/ 9067800 h 10134600"/>
              <a:gd name="connsiteX12" fmla="*/ 6438900 w 11353799"/>
              <a:gd name="connsiteY12" fmla="*/ 381000 h 10134600"/>
              <a:gd name="connsiteX13" fmla="*/ 6134100 w 11353799"/>
              <a:gd name="connsiteY13" fmla="*/ 76200 h 10134600"/>
            </a:gdLst>
            <a:ahLst/>
            <a:cxnLst/>
            <a:rect l="l" t="t" r="r" b="b"/>
            <a:pathLst>
              <a:path w="11353799" h="10134600">
                <a:moveTo>
                  <a:pt x="6134100" y="76200"/>
                </a:moveTo>
                <a:cubicBezTo>
                  <a:pt x="6057900" y="0"/>
                  <a:pt x="5905500" y="0"/>
                  <a:pt x="5753100" y="0"/>
                </a:cubicBezTo>
                <a:cubicBezTo>
                  <a:pt x="5600700" y="0"/>
                  <a:pt x="5448300" y="0"/>
                  <a:pt x="5372100" y="76200"/>
                </a:cubicBezTo>
                <a:cubicBezTo>
                  <a:pt x="5219700" y="152400"/>
                  <a:pt x="5143500" y="304800"/>
                  <a:pt x="5067300" y="381000"/>
                </a:cubicBezTo>
                <a:lnTo>
                  <a:pt x="114300" y="9067800"/>
                </a:lnTo>
                <a:cubicBezTo>
                  <a:pt x="-38100" y="9296400"/>
                  <a:pt x="-38100" y="9601200"/>
                  <a:pt x="114300" y="9829800"/>
                </a:cubicBezTo>
                <a:cubicBezTo>
                  <a:pt x="190500" y="9982200"/>
                  <a:pt x="266700" y="9982200"/>
                  <a:pt x="419100" y="10058400"/>
                </a:cubicBezTo>
                <a:cubicBezTo>
                  <a:pt x="571500" y="10134600"/>
                  <a:pt x="647700" y="10134600"/>
                  <a:pt x="800100" y="10134600"/>
                </a:cubicBezTo>
                <a:lnTo>
                  <a:pt x="10553700" y="10134600"/>
                </a:lnTo>
                <a:cubicBezTo>
                  <a:pt x="10706100" y="10134600"/>
                  <a:pt x="10858500" y="10134600"/>
                  <a:pt x="10934700" y="10058400"/>
                </a:cubicBezTo>
                <a:cubicBezTo>
                  <a:pt x="11087100" y="9982200"/>
                  <a:pt x="11163300" y="9906000"/>
                  <a:pt x="11239500" y="9829800"/>
                </a:cubicBezTo>
                <a:cubicBezTo>
                  <a:pt x="11391900" y="9601200"/>
                  <a:pt x="11391900" y="9296400"/>
                  <a:pt x="11239500" y="9067800"/>
                </a:cubicBezTo>
                <a:lnTo>
                  <a:pt x="6438900" y="381000"/>
                </a:lnTo>
                <a:cubicBezTo>
                  <a:pt x="6362700" y="304800"/>
                  <a:pt x="6286500" y="152400"/>
                  <a:pt x="6134100" y="76200"/>
                </a:cubicBezTo>
                <a:close/>
              </a:path>
            </a:pathLst>
          </a:custGeom>
          <a:solidFill>
            <a:schemeClr val="bg1"/>
          </a:solidFill>
          <a:ln w="11906" cap="flat">
            <a:no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1544299" y="6565798"/>
            <a:ext cx="342900" cy="111047"/>
          </a:xfrm>
          <a:custGeom>
            <a:avLst/>
            <a:gdLst>
              <a:gd name="connsiteX0" fmla="*/ 98626 w 342900"/>
              <a:gd name="connsiteY0" fmla="*/ 82247 h 111047"/>
              <a:gd name="connsiteX1" fmla="*/ 342899 w 342900"/>
              <a:gd name="connsiteY1" fmla="*/ 82247 h 111047"/>
              <a:gd name="connsiteX2" fmla="*/ 342899 w 342900"/>
              <a:gd name="connsiteY2" fmla="*/ 111047 h 111047"/>
              <a:gd name="connsiteX3" fmla="*/ 98626 w 342900"/>
              <a:gd name="connsiteY3" fmla="*/ 111047 h 111047"/>
              <a:gd name="connsiteX4" fmla="*/ 0 w 342900"/>
              <a:gd name="connsiteY4" fmla="*/ 0 h 111047"/>
              <a:gd name="connsiteX5" fmla="*/ 342900 w 342900"/>
              <a:gd name="connsiteY5" fmla="*/ 0 h 111047"/>
              <a:gd name="connsiteX6" fmla="*/ 342900 w 342900"/>
              <a:gd name="connsiteY6" fmla="*/ 28800 h 111047"/>
              <a:gd name="connsiteX7" fmla="*/ 0 w 342900"/>
              <a:gd name="connsiteY7" fmla="*/ 28800 h 111047"/>
            </a:gdLst>
            <a:ahLst/>
            <a:cxnLst/>
            <a:rect l="l" t="t" r="r" b="b"/>
            <a:pathLst>
              <a:path w="342900" h="111047">
                <a:moveTo>
                  <a:pt x="98626" y="82247"/>
                </a:moveTo>
                <a:lnTo>
                  <a:pt x="342899" y="82247"/>
                </a:lnTo>
                <a:lnTo>
                  <a:pt x="342899" y="111047"/>
                </a:lnTo>
                <a:lnTo>
                  <a:pt x="98626" y="111047"/>
                </a:lnTo>
                <a:close/>
                <a:moveTo>
                  <a:pt x="0" y="0"/>
                </a:moveTo>
                <a:lnTo>
                  <a:pt x="342900" y="0"/>
                </a:lnTo>
                <a:lnTo>
                  <a:pt x="342900" y="28800"/>
                </a:lnTo>
                <a:lnTo>
                  <a:pt x="0" y="28800"/>
                </a:lnTo>
                <a:close/>
              </a:path>
            </a:pathLst>
          </a:cu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pic>
        <p:nvPicPr>
          <p:cNvPr id="17" name="图片 16"/>
          <p:cNvPicPr>
            <a:picLocks noChangeAspect="1"/>
          </p:cNvPicPr>
          <p:nvPr/>
        </p:nvPicPr>
        <p:blipFill>
          <a:blip r:embed="rId2">
            <a:alphaModFix/>
          </a:blip>
          <a:srcRect r="89"/>
          <a:stretch>
            <a:fillRect/>
          </a:stretch>
        </p:blipFill>
        <p:spPr>
          <a:xfrm>
            <a:off x="2202625" y="1738833"/>
            <a:ext cx="3082100" cy="3383573"/>
          </a:xfrm>
          <a:custGeom>
            <a:avLst/>
            <a:gdLst/>
            <a:ahLst/>
            <a:cxnLst/>
            <a:rect l="l" t="t" r="r" b="b"/>
            <a:pathLst>
              <a:path w="3086100" h="3378200">
                <a:moveTo>
                  <a:pt x="1534580" y="0"/>
                </a:moveTo>
                <a:lnTo>
                  <a:pt x="1547520" y="0"/>
                </a:lnTo>
                <a:lnTo>
                  <a:pt x="3082100" y="767291"/>
                </a:lnTo>
                <a:lnTo>
                  <a:pt x="3082100" y="2613048"/>
                </a:lnTo>
                <a:lnTo>
                  <a:pt x="1541050" y="3383573"/>
                </a:lnTo>
                <a:lnTo>
                  <a:pt x="0" y="2613048"/>
                </a:lnTo>
                <a:lnTo>
                  <a:pt x="0" y="767291"/>
                </a:lnTo>
                <a:close/>
              </a:path>
            </a:pathLst>
          </a:custGeom>
          <a:noFill/>
          <a:ln>
            <a:noFill/>
          </a:ln>
        </p:spPr>
      </p:pic>
      <p:sp>
        <p:nvSpPr>
          <p:cNvPr id="18" name="标题 1"/>
          <p:cNvSpPr txBox="1"/>
          <p:nvPr/>
        </p:nvSpPr>
        <p:spPr>
          <a:xfrm flipH="1">
            <a:off x="2584572" y="1491816"/>
            <a:ext cx="487564" cy="487564"/>
          </a:xfrm>
          <a:prstGeom prst="ellipse">
            <a:avLst/>
          </a:prstGeom>
          <a:solidFill>
            <a:schemeClr val="bg1"/>
          </a:solidFill>
          <a:ln w="12700" cap="sq">
            <a:noFill/>
            <a:miter/>
          </a:ln>
          <a:effectLst>
            <a:outerShdw blurRad="190500" dist="38100" dir="2700000" algn="tl" rotWithShape="0">
              <a:srgbClr val="000000">
                <a:alpha val="20000"/>
              </a:srgbClr>
            </a:outerShdw>
          </a:effectLst>
        </p:spPr>
        <p:txBody>
          <a:bodyPr vert="horz" wrap="square" lIns="91440" tIns="45720" rIns="91440" bIns="45720" rtlCol="0" anchor="ctr"/>
          <a:lstStyle/>
          <a:p>
            <a:pPr algn="ctr"/>
            <a:endParaRPr kumimoji="1" lang="zh-CN" altLang="en-US"/>
          </a:p>
        </p:txBody>
      </p:sp>
      <p:sp>
        <p:nvSpPr>
          <p:cNvPr id="19" name="标题 1"/>
          <p:cNvSpPr txBox="1"/>
          <p:nvPr/>
        </p:nvSpPr>
        <p:spPr>
          <a:xfrm flipH="1">
            <a:off x="2720264" y="1627508"/>
            <a:ext cx="216180" cy="216180"/>
          </a:xfrm>
          <a:prstGeom prst="star5">
            <a:avLst>
              <a:gd name="adj" fmla="val 21319"/>
              <a:gd name="hf" fmla="val 105146"/>
              <a:gd name="vf" fmla="val 110557"/>
            </a:avLst>
          </a:prstGeom>
          <a:gradFill>
            <a:gsLst>
              <a:gs pos="0">
                <a:schemeClr val="accent2"/>
              </a:gs>
              <a:gs pos="100000">
                <a:schemeClr val="accent1"/>
              </a:gs>
            </a:gsLst>
            <a:lin ang="2700000" scaled="0"/>
          </a:gra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6632466" y="3962476"/>
            <a:ext cx="4607033" cy="2044624"/>
          </a:xfrm>
          <a:prstGeom prst="rect">
            <a:avLst/>
          </a:prstGeom>
          <a:noFill/>
          <a:ln>
            <a:noFill/>
          </a:ln>
        </p:spPr>
        <p:txBody>
          <a:bodyPr vert="horz" wrap="square" lIns="0" tIns="0" rIns="0" bIns="0" rtlCol="0" anchor="t"/>
          <a:lstStyle/>
          <a:p>
            <a:pPr algn="l"/>
            <a:r>
              <a:rPr kumimoji="1" lang="en-US" altLang="zh-CN" sz="3600">
                <a:ln w="12700">
                  <a:noFill/>
                </a:ln>
                <a:solidFill>
                  <a:srgbClr val="262626">
                    <a:alpha val="100000"/>
                  </a:srgbClr>
                </a:solidFill>
                <a:latin typeface="OPPOSans H"/>
                <a:ea typeface="OPPOSans H"/>
                <a:cs typeface="OPPOSans H"/>
              </a:rPr>
              <a:t>Socket应用实验</a:t>
            </a: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0">
                <a:schemeClr val="bg1"/>
              </a:gs>
              <a:gs pos="100000">
                <a:schemeClr val="accent1">
                  <a:lumMod val="20000"/>
                  <a:lumOff val="80000"/>
                  <a:alpha val="50000"/>
                </a:schemeClr>
              </a:gs>
            </a:gsLst>
            <a:lin ang="0" scaled="0"/>
          </a:gradFill>
          <a:ln w="12700" cap="flat">
            <a:noFill/>
            <a:miter/>
          </a:ln>
          <a:effectLst/>
        </p:spPr>
        <p:txBody>
          <a:bodyPr vert="horz" wrap="square" lIns="91440" tIns="45720" rIns="91440" bIns="45720" rtlCol="0" anchor="ctr"/>
          <a:lstStyle/>
          <a:p>
            <a:pPr algn="ctr"/>
            <a:endParaRPr kumimoji="1" lang="zh-CN" altLang="en-US" dirty="0"/>
          </a:p>
        </p:txBody>
      </p:sp>
      <p:sp>
        <p:nvSpPr>
          <p:cNvPr id="7" name="标题 1"/>
          <p:cNvSpPr txBox="1"/>
          <p:nvPr/>
        </p:nvSpPr>
        <p:spPr>
          <a:xfrm>
            <a:off x="1094740" y="1888862"/>
            <a:ext cx="936523" cy="553998"/>
          </a:xfrm>
          <a:prstGeom prst="rect">
            <a:avLst/>
          </a:prstGeom>
          <a:noFill/>
          <a:ln>
            <a:noFill/>
          </a:ln>
        </p:spPr>
        <p:txBody>
          <a:bodyPr vert="horz" wrap="square" lIns="0" tIns="0" rIns="0" bIns="0" rtlCol="0" anchor="t"/>
          <a:lstStyle/>
          <a:p>
            <a:pPr algn="l"/>
            <a:r>
              <a:rPr kumimoji="1" lang="en-US" altLang="zh-CN" sz="3600">
                <a:ln w="12700">
                  <a:noFill/>
                </a:ln>
                <a:solidFill>
                  <a:srgbClr val="000000">
                    <a:alpha val="100000"/>
                  </a:srgbClr>
                </a:solidFill>
                <a:latin typeface="OPPOSans H"/>
                <a:ea typeface="OPPOSans H"/>
                <a:cs typeface="OPPOSans H"/>
              </a:rPr>
              <a:t>01.</a:t>
            </a:r>
            <a:endParaRPr kumimoji="1" lang="zh-CN" altLang="en-US"/>
          </a:p>
        </p:txBody>
      </p:sp>
      <p:sp>
        <p:nvSpPr>
          <p:cNvPr id="8" name="标题 1"/>
          <p:cNvSpPr txBox="1"/>
          <p:nvPr/>
        </p:nvSpPr>
        <p:spPr>
          <a:xfrm>
            <a:off x="1094740" y="2492009"/>
            <a:ext cx="3921760" cy="307777"/>
          </a:xfrm>
          <a:prstGeom prst="rect">
            <a:avLst/>
          </a:prstGeom>
          <a:noFill/>
          <a:ln cap="sq">
            <a:noFill/>
          </a:ln>
          <a:effectLst/>
        </p:spPr>
        <p:txBody>
          <a:bodyPr vert="horz" wrap="square" lIns="0" tIns="0" rIns="0" bIns="0" rtlCol="0" anchor="ctr"/>
          <a:lstStyle/>
          <a:p>
            <a:pPr algn="l"/>
            <a:r>
              <a:rPr kumimoji="1" lang="en-US" altLang="zh-CN" sz="1600">
                <a:ln w="12700">
                  <a:noFill/>
                </a:ln>
                <a:solidFill>
                  <a:srgbClr val="000000">
                    <a:alpha val="100000"/>
                  </a:srgbClr>
                </a:solidFill>
                <a:latin typeface="Source Han Sans CN Bold"/>
                <a:ea typeface="Source Han Sans CN Bold"/>
                <a:cs typeface="Source Han Sans CN Bold"/>
              </a:rPr>
              <a:t>OpenSSL库的应用</a:t>
            </a:r>
            <a:endParaRPr kumimoji="1" lang="zh-CN" altLang="en-US"/>
          </a:p>
        </p:txBody>
      </p:sp>
      <p:sp>
        <p:nvSpPr>
          <p:cNvPr id="9" name="标题 1"/>
          <p:cNvSpPr txBox="1"/>
          <p:nvPr/>
        </p:nvSpPr>
        <p:spPr>
          <a:xfrm>
            <a:off x="1094740" y="2868503"/>
            <a:ext cx="3921760" cy="953728"/>
          </a:xfrm>
          <a:prstGeom prst="rect">
            <a:avLst/>
          </a:prstGeom>
          <a:noFill/>
          <a:ln>
            <a:noFill/>
          </a:ln>
        </p:spPr>
        <p:txBody>
          <a:bodyPr vert="horz" wrap="square" lIns="0" tIns="0" rIns="0" bIns="0" rtlCol="0" anchor="t"/>
          <a:lstStyle/>
          <a:p>
            <a:pPr algn="l"/>
            <a:r>
              <a:rPr kumimoji="1" lang="en-US" altLang="zh-CN" sz="1200" dirty="0" err="1">
                <a:ln w="12700">
                  <a:noFill/>
                </a:ln>
                <a:solidFill>
                  <a:srgbClr val="000000">
                    <a:alpha val="100000"/>
                  </a:srgbClr>
                </a:solidFill>
                <a:latin typeface="Source Han Sans"/>
                <a:ea typeface="Source Han Sans"/>
                <a:cs typeface="Source Han Sans"/>
              </a:rPr>
              <a:t>为了实现HTTPS服务器，实验中使用了OpenSSL库来处理SSL</a:t>
            </a:r>
            <a:r>
              <a:rPr kumimoji="1" lang="en-US" altLang="zh-CN" sz="1200" dirty="0">
                <a:ln w="12700">
                  <a:noFill/>
                </a:ln>
                <a:solidFill>
                  <a:srgbClr val="000000">
                    <a:alpha val="100000"/>
                  </a:srgbClr>
                </a:solidFill>
                <a:latin typeface="Source Han Sans"/>
                <a:ea typeface="Source Han Sans"/>
                <a:cs typeface="Source Han Sans"/>
              </a:rPr>
              <a:t>/TLS协议的加密通信。配置了SSL上下文环境，加载了服务器的证书和私钥，为每个SSL连接创建了SSL结构体。分析了SSL握手过程，包括客户端和服务器之间的密钥交换和证书验证。</a:t>
            </a:r>
            <a:endParaRPr kumimoji="1" lang="zh-CN" altLang="en-US" sz="1200" dirty="0"/>
          </a:p>
        </p:txBody>
      </p:sp>
      <p:sp>
        <p:nvSpPr>
          <p:cNvPr id="10" name="标题 1"/>
          <p:cNvSpPr txBox="1"/>
          <p:nvPr/>
        </p:nvSpPr>
        <p:spPr>
          <a:xfrm>
            <a:off x="1094740" y="3848501"/>
            <a:ext cx="1170604" cy="553998"/>
          </a:xfrm>
          <a:prstGeom prst="rect">
            <a:avLst/>
          </a:prstGeom>
          <a:noFill/>
          <a:ln>
            <a:noFill/>
          </a:ln>
        </p:spPr>
        <p:txBody>
          <a:bodyPr vert="horz" wrap="square" lIns="0" tIns="0" rIns="0" bIns="0" rtlCol="0" anchor="t"/>
          <a:lstStyle/>
          <a:p>
            <a:pPr algn="l"/>
            <a:r>
              <a:rPr kumimoji="1" lang="en-US" altLang="zh-CN" sz="3600">
                <a:ln w="12700">
                  <a:noFill/>
                </a:ln>
                <a:solidFill>
                  <a:srgbClr val="000000">
                    <a:alpha val="100000"/>
                  </a:srgbClr>
                </a:solidFill>
                <a:latin typeface="OPPOSans H"/>
                <a:ea typeface="OPPOSans H"/>
                <a:cs typeface="OPPOSans H"/>
              </a:rPr>
              <a:t>02.</a:t>
            </a:r>
            <a:endParaRPr kumimoji="1" lang="zh-CN" altLang="en-US"/>
          </a:p>
        </p:txBody>
      </p:sp>
      <p:sp>
        <p:nvSpPr>
          <p:cNvPr id="11" name="标题 1"/>
          <p:cNvSpPr txBox="1"/>
          <p:nvPr/>
        </p:nvSpPr>
        <p:spPr>
          <a:xfrm>
            <a:off x="1094740" y="4486361"/>
            <a:ext cx="3921760" cy="307777"/>
          </a:xfrm>
          <a:prstGeom prst="rect">
            <a:avLst/>
          </a:prstGeom>
          <a:noFill/>
          <a:ln cap="sq">
            <a:noFill/>
          </a:ln>
          <a:effectLst/>
        </p:spPr>
        <p:txBody>
          <a:bodyPr vert="horz" wrap="square" lIns="0" tIns="0" rIns="0" bIns="0" rtlCol="0" anchor="ctr"/>
          <a:lstStyle/>
          <a:p>
            <a:pPr algn="l"/>
            <a:r>
              <a:rPr kumimoji="1" lang="en-US" altLang="zh-CN" sz="1600">
                <a:ln w="12700">
                  <a:noFill/>
                </a:ln>
                <a:solidFill>
                  <a:srgbClr val="000000">
                    <a:alpha val="100000"/>
                  </a:srgbClr>
                </a:solidFill>
                <a:latin typeface="Source Han Sans CN Bold"/>
                <a:ea typeface="Source Han Sans CN Bold"/>
                <a:cs typeface="Source Han Sans CN Bold"/>
              </a:rPr>
              <a:t>SSL通信的实现细节</a:t>
            </a:r>
            <a:endParaRPr kumimoji="1" lang="zh-CN" altLang="en-US"/>
          </a:p>
        </p:txBody>
      </p:sp>
      <p:sp>
        <p:nvSpPr>
          <p:cNvPr id="12" name="标题 1"/>
          <p:cNvSpPr txBox="1"/>
          <p:nvPr/>
        </p:nvSpPr>
        <p:spPr>
          <a:xfrm>
            <a:off x="1094740" y="4860332"/>
            <a:ext cx="3926840" cy="953728"/>
          </a:xfrm>
          <a:prstGeom prst="rect">
            <a:avLst/>
          </a:prstGeom>
          <a:noFill/>
          <a:ln>
            <a:noFill/>
          </a:ln>
        </p:spPr>
        <p:txBody>
          <a:bodyPr vert="horz" wrap="square" lIns="0" tIns="0" rIns="0" bIns="0" rtlCol="0" anchor="t"/>
          <a:lstStyle/>
          <a:p>
            <a:pPr algn="l"/>
            <a:r>
              <a:rPr kumimoji="1" lang="en-US" altLang="zh-CN" sz="1200" dirty="0">
                <a:ln w="12700">
                  <a:noFill/>
                </a:ln>
                <a:solidFill>
                  <a:srgbClr val="000000">
                    <a:alpha val="100000"/>
                  </a:srgbClr>
                </a:solidFill>
                <a:latin typeface="Source Han Sans"/>
                <a:ea typeface="Source Han Sans"/>
                <a:cs typeface="Source Han Sans"/>
              </a:rPr>
              <a:t>实验中探讨了如何在服务器端使用SSL_accept函数来接受客户端的SSL连接请求。通过SSL_read和SSL_write函数实现了数据的加密读取和发送，保证了数据传输的安全性。分析了SSL连接的维护，包括会话复用和连接关闭的处理。</a:t>
            </a:r>
            <a:endParaRPr kumimoji="1" lang="zh-CN" altLang="en-US" sz="1200" dirty="0"/>
          </a:p>
        </p:txBody>
      </p:sp>
      <p:sp>
        <p:nvSpPr>
          <p:cNvPr id="13" name="标题 1"/>
          <p:cNvSpPr txBox="1"/>
          <p:nvPr/>
        </p:nvSpPr>
        <p:spPr>
          <a:xfrm>
            <a:off x="301625" y="115977"/>
            <a:ext cx="822140" cy="822140"/>
          </a:xfrm>
          <a:prstGeom prst="donut">
            <a:avLst>
              <a:gd name="adj" fmla="val 17630"/>
            </a:avLst>
          </a:prstGeom>
          <a:gradFill>
            <a:gsLst>
              <a:gs pos="0">
                <a:schemeClr val="accent1">
                  <a:lumMod val="40000"/>
                  <a:lumOff val="60000"/>
                </a:schemeClr>
              </a:gs>
              <a:gs pos="100000">
                <a:schemeClr val="bg1"/>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454660" y="427377"/>
            <a:ext cx="10350500" cy="432000"/>
          </a:xfrm>
          <a:prstGeom prst="rect">
            <a:avLst/>
          </a:prstGeom>
          <a:noFill/>
          <a:ln>
            <a:noFill/>
          </a:ln>
        </p:spPr>
        <p:txBody>
          <a:bodyPr vert="horz" wrap="square" lIns="0" tIns="0" rIns="0" bIns="0" rtlCol="0" anchor="ctr"/>
          <a:lstStyle/>
          <a:p>
            <a:pPr algn="l"/>
            <a:r>
              <a:rPr kumimoji="1" lang="en-US" altLang="zh-CN" sz="3200">
                <a:ln w="12700">
                  <a:noFill/>
                </a:ln>
                <a:solidFill>
                  <a:srgbClr val="2A7ABF">
                    <a:alpha val="100000"/>
                  </a:srgbClr>
                </a:solidFill>
                <a:latin typeface="Source Han Sans CN Bold"/>
                <a:ea typeface="Source Han Sans CN Bold"/>
                <a:cs typeface="Source Han Sans CN Bold"/>
              </a:rPr>
              <a:t>HTTPS服务器的加密通信</a:t>
            </a:r>
            <a:endParaRPr kumimoji="1" lang="zh-CN" altLang="en-US"/>
          </a:p>
        </p:txBody>
      </p:sp>
      <p:pic>
        <p:nvPicPr>
          <p:cNvPr id="17" name="图片 16">
            <a:extLst>
              <a:ext uri="{FF2B5EF4-FFF2-40B4-BE49-F238E27FC236}">
                <a16:creationId xmlns:a16="http://schemas.microsoft.com/office/drawing/2014/main" id="{DB9C9807-C39E-0D85-F3BD-310EB8DC8096}"/>
              </a:ext>
            </a:extLst>
          </p:cNvPr>
          <p:cNvPicPr>
            <a:picLocks noChangeAspect="1"/>
          </p:cNvPicPr>
          <p:nvPr/>
        </p:nvPicPr>
        <p:blipFill rotWithShape="1">
          <a:blip r:embed="rId2">
            <a:extLst>
              <a:ext uri="{28A0092B-C50C-407E-A947-70E740481C1C}">
                <a14:useLocalDpi xmlns:a14="http://schemas.microsoft.com/office/drawing/2010/main" val="0"/>
              </a:ext>
            </a:extLst>
          </a:blip>
          <a:srcRect l="7018" t="18913" r="6585" b="12143"/>
          <a:stretch/>
        </p:blipFill>
        <p:spPr>
          <a:xfrm>
            <a:off x="5246769" y="2271485"/>
            <a:ext cx="6715125" cy="317440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0">
                <a:schemeClr val="bg1"/>
              </a:gs>
              <a:gs pos="100000">
                <a:schemeClr val="accent1">
                  <a:lumMod val="20000"/>
                  <a:lumOff val="80000"/>
                  <a:alpha val="5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8098899" y="3663521"/>
            <a:ext cx="3420000" cy="1800000"/>
          </a:xfrm>
          <a:prstGeom prst="roundRect">
            <a:avLst>
              <a:gd name="adj" fmla="val 9000"/>
            </a:avLst>
          </a:prstGeom>
          <a:gradFill>
            <a:gsLst>
              <a:gs pos="0">
                <a:schemeClr val="accent2">
                  <a:lumMod val="60000"/>
                  <a:lumOff val="40000"/>
                </a:schemeClr>
              </a:gs>
              <a:gs pos="100000">
                <a:schemeClr val="accent2">
                  <a:alpha val="100000"/>
                </a:schemeClr>
              </a:gs>
            </a:gsLst>
            <a:lin ang="5400000" scaled="0"/>
          </a:gradFill>
          <a:ln cap="flat">
            <a:noFill/>
            <a:prstDash val="solid"/>
            <a:miter/>
          </a:ln>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660400" y="3663521"/>
            <a:ext cx="3420000" cy="1800000"/>
          </a:xfrm>
          <a:prstGeom prst="roundRect">
            <a:avLst>
              <a:gd name="adj" fmla="val 9000"/>
            </a:avLst>
          </a:prstGeom>
          <a:gradFill>
            <a:gsLst>
              <a:gs pos="0">
                <a:schemeClr val="accent1">
                  <a:lumMod val="60000"/>
                  <a:lumOff val="40000"/>
                </a:schemeClr>
              </a:gs>
              <a:gs pos="100000">
                <a:schemeClr val="accent1"/>
              </a:gs>
            </a:gsLst>
            <a:lin ang="5400000" scaled="0"/>
          </a:gradFill>
          <a:ln cap="flat">
            <a:noFill/>
            <a:prstDash val="solid"/>
            <a:miter/>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786400" y="1910090"/>
            <a:ext cx="3168000" cy="3420000"/>
          </a:xfrm>
          <a:prstGeom prst="roundRect">
            <a:avLst>
              <a:gd name="adj" fmla="val 6000"/>
            </a:avLst>
          </a:prstGeom>
          <a:solidFill>
            <a:schemeClr val="bg1"/>
          </a:solidFill>
          <a:ln w="12700" cap="flat">
            <a:solidFill>
              <a:schemeClr val="accent1"/>
            </a:solidFill>
            <a:miter/>
          </a:ln>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8224900" y="1910090"/>
            <a:ext cx="3168000" cy="3420000"/>
          </a:xfrm>
          <a:prstGeom prst="roundRect">
            <a:avLst>
              <a:gd name="adj" fmla="val 6000"/>
            </a:avLst>
          </a:prstGeom>
          <a:solidFill>
            <a:schemeClr val="bg1"/>
          </a:solidFill>
          <a:ln w="12700" cap="flat">
            <a:solidFill>
              <a:schemeClr val="accent2"/>
            </a:solidFill>
            <a:miter/>
          </a:ln>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1096174" y="180087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3" y="0"/>
                  <a:pt x="0" y="38683"/>
                  <a:pt x="0" y="86400"/>
                </a:cubicBezTo>
                <a:lnTo>
                  <a:pt x="0" y="115200"/>
                </a:lnTo>
                <a:lnTo>
                  <a:pt x="172800" y="115200"/>
                </a:lnTo>
                <a:lnTo>
                  <a:pt x="172800" y="86400"/>
                </a:lnTo>
                <a:cubicBezTo>
                  <a:pt x="172800" y="38683"/>
                  <a:pt x="134117" y="0"/>
                  <a:pt x="86400" y="0"/>
                </a:cubicBezTo>
                <a:close/>
              </a:path>
            </a:pathLst>
          </a:custGeom>
          <a:solidFill>
            <a:schemeClr val="accent1"/>
          </a:solidFill>
          <a:ln cap="flat">
            <a:noFill/>
            <a:prstDash val="solid"/>
            <a:miter/>
          </a:ln>
        </p:spPr>
        <p:txBody>
          <a:bodyPr vert="horz" wrap="square" lIns="91440" tIns="45720" rIns="91440" bIns="45720" rtlCol="0" anchor="ctr"/>
          <a:lstStyle/>
          <a:p>
            <a:pPr algn="l"/>
            <a:endParaRPr kumimoji="1" lang="zh-CN" altLang="en-US"/>
          </a:p>
        </p:txBody>
      </p:sp>
      <p:sp>
        <p:nvSpPr>
          <p:cNvPr id="9" name="标题 1"/>
          <p:cNvSpPr txBox="1"/>
          <p:nvPr/>
        </p:nvSpPr>
        <p:spPr>
          <a:xfrm>
            <a:off x="3471826" y="180087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1" y="0"/>
                  <a:pt x="0" y="38683"/>
                  <a:pt x="0" y="86400"/>
                </a:cubicBezTo>
                <a:lnTo>
                  <a:pt x="0" y="115200"/>
                </a:lnTo>
                <a:lnTo>
                  <a:pt x="172800" y="115200"/>
                </a:lnTo>
                <a:lnTo>
                  <a:pt x="172800" y="86400"/>
                </a:lnTo>
                <a:cubicBezTo>
                  <a:pt x="172800" y="38683"/>
                  <a:pt x="134119" y="0"/>
                  <a:pt x="86400" y="0"/>
                </a:cubicBezTo>
                <a:close/>
              </a:path>
            </a:pathLst>
          </a:custGeom>
          <a:solidFill>
            <a:schemeClr val="accent1"/>
          </a:solidFill>
          <a:ln cap="flat">
            <a:noFill/>
            <a:prstDash val="solid"/>
            <a:miter/>
          </a:ln>
        </p:spPr>
        <p:txBody>
          <a:bodyPr vert="horz" wrap="square" lIns="91440" tIns="45720" rIns="91440" bIns="45720" rtlCol="0" anchor="ctr"/>
          <a:lstStyle/>
          <a:p>
            <a:pPr algn="l"/>
            <a:endParaRPr kumimoji="1" lang="zh-CN" altLang="en-US"/>
          </a:p>
        </p:txBody>
      </p:sp>
      <p:sp>
        <p:nvSpPr>
          <p:cNvPr id="10" name="标题 1"/>
          <p:cNvSpPr txBox="1"/>
          <p:nvPr/>
        </p:nvSpPr>
        <p:spPr>
          <a:xfrm>
            <a:off x="1175200" y="1800878"/>
            <a:ext cx="2390400" cy="576000"/>
          </a:xfrm>
          <a:custGeom>
            <a:avLst/>
            <a:gdLst>
              <a:gd name="connsiteX0" fmla="*/ 2304000 w 2390400"/>
              <a:gd name="connsiteY0" fmla="*/ 0 h 576000"/>
              <a:gd name="connsiteX1" fmla="*/ 0 w 2390400"/>
              <a:gd name="connsiteY1" fmla="*/ 0 h 576000"/>
              <a:gd name="connsiteX2" fmla="*/ 86400 w 2390400"/>
              <a:gd name="connsiteY2" fmla="*/ 86400 h 576000"/>
              <a:gd name="connsiteX3" fmla="*/ 86400 w 2390400"/>
              <a:gd name="connsiteY3" fmla="*/ 460800 h 576000"/>
              <a:gd name="connsiteX4" fmla="*/ 201600 w 2390400"/>
              <a:gd name="connsiteY4" fmla="*/ 576000 h 576000"/>
              <a:gd name="connsiteX5" fmla="*/ 2188800 w 2390400"/>
              <a:gd name="connsiteY5" fmla="*/ 576000 h 576000"/>
              <a:gd name="connsiteX6" fmla="*/ 2304000 w 2390400"/>
              <a:gd name="connsiteY6" fmla="*/ 460800 h 576000"/>
              <a:gd name="connsiteX7" fmla="*/ 2304000 w 2390400"/>
              <a:gd name="connsiteY7" fmla="*/ 86400 h 576000"/>
              <a:gd name="connsiteX8" fmla="*/ 2390400 w 2390400"/>
              <a:gd name="connsiteY8" fmla="*/ 0 h 576000"/>
            </a:gdLst>
            <a:ahLst/>
            <a:cxnLst/>
            <a:rect l="l" t="t" r="r" b="b"/>
            <a:pathLst>
              <a:path w="2390400" h="576000">
                <a:moveTo>
                  <a:pt x="2304000" y="0"/>
                </a:moveTo>
                <a:lnTo>
                  <a:pt x="0" y="0"/>
                </a:lnTo>
                <a:cubicBezTo>
                  <a:pt x="47717" y="0"/>
                  <a:pt x="86400" y="38683"/>
                  <a:pt x="86400" y="86400"/>
                </a:cubicBezTo>
                <a:lnTo>
                  <a:pt x="86400" y="460800"/>
                </a:lnTo>
                <a:cubicBezTo>
                  <a:pt x="86400" y="524422"/>
                  <a:pt x="137977" y="576000"/>
                  <a:pt x="201600" y="576000"/>
                </a:cubicBezTo>
                <a:lnTo>
                  <a:pt x="2188800" y="576000"/>
                </a:lnTo>
                <a:cubicBezTo>
                  <a:pt x="2252422" y="576000"/>
                  <a:pt x="2304000" y="524422"/>
                  <a:pt x="2304000" y="460800"/>
                </a:cubicBezTo>
                <a:lnTo>
                  <a:pt x="2304000" y="86400"/>
                </a:lnTo>
                <a:cubicBezTo>
                  <a:pt x="2304000" y="38683"/>
                  <a:pt x="2342681" y="0"/>
                  <a:pt x="2390400" y="0"/>
                </a:cubicBezTo>
                <a:close/>
              </a:path>
            </a:pathLst>
          </a:custGeom>
          <a:gradFill>
            <a:gsLst>
              <a:gs pos="0">
                <a:schemeClr val="accent1">
                  <a:lumMod val="60000"/>
                  <a:lumOff val="40000"/>
                </a:schemeClr>
              </a:gs>
              <a:gs pos="100000">
                <a:schemeClr val="accent1"/>
              </a:gs>
            </a:gsLst>
            <a:lin ang="5400000" scaled="0"/>
          </a:gradFill>
          <a:ln cap="flat">
            <a:noFill/>
            <a:prstDash val="solid"/>
            <a:miter/>
          </a:ln>
        </p:spPr>
        <p:txBody>
          <a:bodyPr vert="horz" wrap="square" lIns="91440" tIns="45720" rIns="91440" bIns="45720" rtlCol="0" anchor="ctr"/>
          <a:lstStyle/>
          <a:p>
            <a:pPr algn="l"/>
            <a:endParaRPr kumimoji="1" lang="zh-CN" altLang="en-US"/>
          </a:p>
        </p:txBody>
      </p:sp>
      <p:sp>
        <p:nvSpPr>
          <p:cNvPr id="11" name="标题 1"/>
          <p:cNvSpPr txBox="1"/>
          <p:nvPr/>
        </p:nvSpPr>
        <p:spPr>
          <a:xfrm>
            <a:off x="8534674" y="180087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3" y="0"/>
                  <a:pt x="0" y="38683"/>
                  <a:pt x="0" y="86400"/>
                </a:cubicBezTo>
                <a:lnTo>
                  <a:pt x="0" y="115200"/>
                </a:lnTo>
                <a:lnTo>
                  <a:pt x="172800" y="115200"/>
                </a:lnTo>
                <a:lnTo>
                  <a:pt x="172800" y="86400"/>
                </a:lnTo>
                <a:cubicBezTo>
                  <a:pt x="172800" y="38683"/>
                  <a:pt x="134117" y="0"/>
                  <a:pt x="86400" y="0"/>
                </a:cubicBezTo>
                <a:close/>
              </a:path>
            </a:pathLst>
          </a:custGeom>
          <a:solidFill>
            <a:schemeClr val="accent2"/>
          </a:solidFill>
          <a:ln cap="flat">
            <a:noFill/>
            <a:prstDash val="solid"/>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910326" y="180087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1" y="0"/>
                  <a:pt x="0" y="38683"/>
                  <a:pt x="0" y="86400"/>
                </a:cubicBezTo>
                <a:lnTo>
                  <a:pt x="0" y="115200"/>
                </a:lnTo>
                <a:lnTo>
                  <a:pt x="172800" y="115200"/>
                </a:lnTo>
                <a:lnTo>
                  <a:pt x="172800" y="86400"/>
                </a:lnTo>
                <a:cubicBezTo>
                  <a:pt x="172800" y="38683"/>
                  <a:pt x="134119" y="0"/>
                  <a:pt x="86400" y="0"/>
                </a:cubicBezTo>
                <a:close/>
              </a:path>
            </a:pathLst>
          </a:custGeom>
          <a:solidFill>
            <a:schemeClr val="accent2"/>
          </a:solidFill>
          <a:ln cap="flat">
            <a:noFill/>
            <a:prstDash val="solid"/>
            <a:miter/>
          </a:ln>
        </p:spPr>
        <p:txBody>
          <a:bodyPr vert="horz" wrap="square" lIns="91440" tIns="45720" rIns="91440" bIns="45720" rtlCol="0" anchor="ctr"/>
          <a:lstStyle/>
          <a:p>
            <a:pPr algn="l"/>
            <a:endParaRPr kumimoji="1" lang="zh-CN" altLang="en-US"/>
          </a:p>
        </p:txBody>
      </p:sp>
      <p:sp>
        <p:nvSpPr>
          <p:cNvPr id="13" name="标题 1"/>
          <p:cNvSpPr txBox="1"/>
          <p:nvPr/>
        </p:nvSpPr>
        <p:spPr>
          <a:xfrm>
            <a:off x="8613700" y="1800878"/>
            <a:ext cx="2390400" cy="576000"/>
          </a:xfrm>
          <a:custGeom>
            <a:avLst/>
            <a:gdLst>
              <a:gd name="connsiteX0" fmla="*/ 2304000 w 2390400"/>
              <a:gd name="connsiteY0" fmla="*/ 0 h 576000"/>
              <a:gd name="connsiteX1" fmla="*/ 0 w 2390400"/>
              <a:gd name="connsiteY1" fmla="*/ 0 h 576000"/>
              <a:gd name="connsiteX2" fmla="*/ 86400 w 2390400"/>
              <a:gd name="connsiteY2" fmla="*/ 86400 h 576000"/>
              <a:gd name="connsiteX3" fmla="*/ 86400 w 2390400"/>
              <a:gd name="connsiteY3" fmla="*/ 460800 h 576000"/>
              <a:gd name="connsiteX4" fmla="*/ 201600 w 2390400"/>
              <a:gd name="connsiteY4" fmla="*/ 576000 h 576000"/>
              <a:gd name="connsiteX5" fmla="*/ 2188800 w 2390400"/>
              <a:gd name="connsiteY5" fmla="*/ 576000 h 576000"/>
              <a:gd name="connsiteX6" fmla="*/ 2304000 w 2390400"/>
              <a:gd name="connsiteY6" fmla="*/ 460800 h 576000"/>
              <a:gd name="connsiteX7" fmla="*/ 2304000 w 2390400"/>
              <a:gd name="connsiteY7" fmla="*/ 86400 h 576000"/>
              <a:gd name="connsiteX8" fmla="*/ 2390400 w 2390400"/>
              <a:gd name="connsiteY8" fmla="*/ 0 h 576000"/>
            </a:gdLst>
            <a:ahLst/>
            <a:cxnLst/>
            <a:rect l="l" t="t" r="r" b="b"/>
            <a:pathLst>
              <a:path w="2390400" h="576000">
                <a:moveTo>
                  <a:pt x="2304000" y="0"/>
                </a:moveTo>
                <a:lnTo>
                  <a:pt x="0" y="0"/>
                </a:lnTo>
                <a:cubicBezTo>
                  <a:pt x="47717" y="0"/>
                  <a:pt x="86400" y="38683"/>
                  <a:pt x="86400" y="86400"/>
                </a:cubicBezTo>
                <a:lnTo>
                  <a:pt x="86400" y="460800"/>
                </a:lnTo>
                <a:cubicBezTo>
                  <a:pt x="86400" y="524422"/>
                  <a:pt x="137977" y="576000"/>
                  <a:pt x="201600" y="576000"/>
                </a:cubicBezTo>
                <a:lnTo>
                  <a:pt x="2188800" y="576000"/>
                </a:lnTo>
                <a:cubicBezTo>
                  <a:pt x="2252422" y="576000"/>
                  <a:pt x="2304000" y="524422"/>
                  <a:pt x="2304000" y="460800"/>
                </a:cubicBezTo>
                <a:lnTo>
                  <a:pt x="2304000" y="86400"/>
                </a:lnTo>
                <a:cubicBezTo>
                  <a:pt x="2304000" y="38683"/>
                  <a:pt x="2342681" y="0"/>
                  <a:pt x="2390400" y="0"/>
                </a:cubicBezTo>
                <a:close/>
              </a:path>
            </a:pathLst>
          </a:custGeom>
          <a:gradFill>
            <a:gsLst>
              <a:gs pos="0">
                <a:schemeClr val="accent2">
                  <a:lumMod val="60000"/>
                  <a:lumOff val="40000"/>
                </a:schemeClr>
              </a:gs>
              <a:gs pos="100000">
                <a:schemeClr val="accent2"/>
              </a:gs>
            </a:gsLst>
            <a:lin ang="5400000" scaled="0"/>
          </a:gradFill>
          <a:ln cap="flat">
            <a:noFill/>
            <a:prstDash val="solid"/>
            <a:miter/>
          </a:ln>
        </p:spPr>
        <p:txBody>
          <a:bodyPr vert="horz" wrap="square" lIns="91440" tIns="45720" rIns="91440" bIns="45720" rtlCol="0" anchor="ctr"/>
          <a:lstStyle/>
          <a:p>
            <a:pPr algn="l"/>
            <a:endParaRPr kumimoji="1" lang="zh-CN" altLang="en-US"/>
          </a:p>
        </p:txBody>
      </p:sp>
      <p:sp>
        <p:nvSpPr>
          <p:cNvPr id="14" name="标题 1"/>
          <p:cNvSpPr txBox="1"/>
          <p:nvPr/>
        </p:nvSpPr>
        <p:spPr>
          <a:xfrm>
            <a:off x="930400" y="2387600"/>
            <a:ext cx="2880000" cy="669763"/>
          </a:xfrm>
          <a:prstGeom prst="rect">
            <a:avLst/>
          </a:prstGeom>
          <a:noFill/>
          <a:ln w="12700" cap="sq">
            <a:noFill/>
            <a:miter/>
          </a:ln>
        </p:spPr>
        <p:txBody>
          <a:bodyPr vert="horz" wrap="square" lIns="0" tIns="0" rIns="0" bIns="0" rtlCol="0" anchor="b"/>
          <a:lstStyle/>
          <a:p>
            <a:pPr algn="ctr"/>
            <a:r>
              <a:rPr kumimoji="1" lang="en-US" altLang="zh-CN" sz="1600" dirty="0" err="1">
                <a:ln w="12700">
                  <a:noFill/>
                </a:ln>
                <a:solidFill>
                  <a:srgbClr val="262626">
                    <a:alpha val="100000"/>
                  </a:srgbClr>
                </a:solidFill>
                <a:latin typeface="Source Han Sans CN Bold"/>
                <a:ea typeface="Source Han Sans CN Bold"/>
                <a:cs typeface="Source Han Sans CN Bold"/>
              </a:rPr>
              <a:t>多线程服务器实现机制</a:t>
            </a:r>
            <a:endParaRPr kumimoji="1" lang="zh-CN" altLang="en-US" dirty="0"/>
          </a:p>
        </p:txBody>
      </p:sp>
      <p:sp>
        <p:nvSpPr>
          <p:cNvPr id="15" name="标题 1"/>
          <p:cNvSpPr txBox="1"/>
          <p:nvPr/>
        </p:nvSpPr>
        <p:spPr>
          <a:xfrm>
            <a:off x="930400" y="3142604"/>
            <a:ext cx="2880000" cy="1980000"/>
          </a:xfrm>
          <a:prstGeom prst="rect">
            <a:avLst/>
          </a:prstGeom>
          <a:noFill/>
          <a:ln>
            <a:noFill/>
          </a:ln>
        </p:spPr>
        <p:txBody>
          <a:bodyPr vert="horz" wrap="square" lIns="0" tIns="0" rIns="0" bIns="0" rtlCol="0" anchor="t"/>
          <a:lstStyle/>
          <a:p>
            <a:pPr algn="ctr"/>
            <a:r>
              <a:rPr kumimoji="1" lang="en-US" altLang="zh-CN" sz="1200" dirty="0">
                <a:ln w="12700">
                  <a:noFill/>
                </a:ln>
                <a:solidFill>
                  <a:srgbClr val="262626">
                    <a:alpha val="100000"/>
                  </a:srgbClr>
                </a:solidFill>
                <a:latin typeface="Source Han Sans"/>
                <a:ea typeface="Source Han Sans"/>
                <a:cs typeface="Source Han Sans"/>
              </a:rPr>
              <a:t>实验中设计了一个基于C语言的多线程HTTP服务器，该服务器能够同时监听80和443端口，处理客户端的HTTP请求。利用pthread库创建线程，每个线程负责处理一个客户端连接，实现了并发服务能力。服务器在接收到客户端请求后，通过解析HTTP请求头来确定请求类型和资源路径，然后根据请求返回相应的响应头和数据内容。</a:t>
            </a:r>
            <a:endParaRPr kumimoji="1" lang="zh-CN" altLang="en-US" sz="1200" dirty="0"/>
          </a:p>
        </p:txBody>
      </p:sp>
      <p:sp>
        <p:nvSpPr>
          <p:cNvPr id="16" name="标题 1"/>
          <p:cNvSpPr txBox="1"/>
          <p:nvPr/>
        </p:nvSpPr>
        <p:spPr>
          <a:xfrm>
            <a:off x="8368900" y="2387600"/>
            <a:ext cx="2880000" cy="669763"/>
          </a:xfrm>
          <a:prstGeom prst="rect">
            <a:avLst/>
          </a:prstGeom>
          <a:noFill/>
          <a:ln w="12700" cap="sq">
            <a:noFill/>
            <a:miter/>
          </a:ln>
        </p:spPr>
        <p:txBody>
          <a:bodyPr vert="horz" wrap="square" lIns="0" tIns="0" rIns="0" bIns="0" rtlCol="0" anchor="b"/>
          <a:lstStyle/>
          <a:p>
            <a:pPr algn="ctr"/>
            <a:r>
              <a:rPr kumimoji="1" lang="en-US" altLang="zh-CN" sz="1600">
                <a:ln w="12700">
                  <a:noFill/>
                </a:ln>
                <a:solidFill>
                  <a:srgbClr val="262626">
                    <a:alpha val="100000"/>
                  </a:srgbClr>
                </a:solidFill>
                <a:latin typeface="Source Han Sans CN Bold"/>
                <a:ea typeface="Source Han Sans CN Bold"/>
                <a:cs typeface="Source Han Sans CN Bold"/>
              </a:rPr>
              <a:t>GET方法的实现与测试</a:t>
            </a:r>
            <a:endParaRPr kumimoji="1" lang="zh-CN" altLang="en-US"/>
          </a:p>
        </p:txBody>
      </p:sp>
      <p:sp>
        <p:nvSpPr>
          <p:cNvPr id="17" name="标题 1"/>
          <p:cNvSpPr txBox="1"/>
          <p:nvPr/>
        </p:nvSpPr>
        <p:spPr>
          <a:xfrm>
            <a:off x="8368900" y="3142604"/>
            <a:ext cx="2880000" cy="1980000"/>
          </a:xfrm>
          <a:prstGeom prst="rect">
            <a:avLst/>
          </a:prstGeom>
          <a:noFill/>
          <a:ln>
            <a:noFill/>
          </a:ln>
        </p:spPr>
        <p:txBody>
          <a:bodyPr vert="horz" wrap="square" lIns="0" tIns="0" rIns="0" bIns="0" rtlCol="0" anchor="t"/>
          <a:lstStyle/>
          <a:p>
            <a:pPr algn="ctr"/>
            <a:r>
              <a:rPr kumimoji="1" lang="en-US" altLang="zh-CN" sz="1222" dirty="0" err="1">
                <a:ln w="12700">
                  <a:noFill/>
                </a:ln>
                <a:solidFill>
                  <a:srgbClr val="262626">
                    <a:alpha val="100000"/>
                  </a:srgbClr>
                </a:solidFill>
                <a:latin typeface="Source Han Sans"/>
                <a:ea typeface="Source Han Sans"/>
                <a:cs typeface="Source Han Sans"/>
              </a:rPr>
              <a:t>服务器支持HTTP</a:t>
            </a:r>
            <a:r>
              <a:rPr kumimoji="1" lang="en-US" altLang="zh-CN" sz="1222" dirty="0">
                <a:ln w="12700">
                  <a:noFill/>
                </a:ln>
                <a:solidFill>
                  <a:srgbClr val="262626">
                    <a:alpha val="100000"/>
                  </a:srgbClr>
                </a:solidFill>
                <a:latin typeface="Source Han Sans"/>
                <a:ea typeface="Source Han Sans"/>
                <a:cs typeface="Source Han Sans"/>
              </a:rPr>
              <a:t> GET方法，能够处理客户端对资源的请求，并返回相应的HTML文档或文件。实验中编写了测试脚本来模拟客户端发送GET请求，并验证服务器是否能够正确响应。分析了HTTP响应状态码的使用，如200 OK、301 Moved Permanently和404 Not </a:t>
            </a:r>
            <a:r>
              <a:rPr kumimoji="1" lang="en-US" altLang="zh-CN" sz="1222" dirty="0" err="1">
                <a:ln w="12700">
                  <a:noFill/>
                </a:ln>
                <a:solidFill>
                  <a:srgbClr val="262626">
                    <a:alpha val="100000"/>
                  </a:srgbClr>
                </a:solidFill>
                <a:latin typeface="Source Han Sans"/>
                <a:ea typeface="Source Han Sans"/>
                <a:cs typeface="Source Han Sans"/>
              </a:rPr>
              <a:t>Found等，以及它们在实际网络通信中的意义</a:t>
            </a:r>
            <a:r>
              <a:rPr kumimoji="1" lang="en-US" altLang="zh-CN" sz="1222"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8" name="标题 1"/>
          <p:cNvSpPr txBox="1"/>
          <p:nvPr/>
        </p:nvSpPr>
        <p:spPr>
          <a:xfrm>
            <a:off x="930400" y="1930400"/>
            <a:ext cx="2880000" cy="326863"/>
          </a:xfrm>
          <a:prstGeom prst="rect">
            <a:avLst/>
          </a:prstGeom>
          <a:noFill/>
          <a:ln w="12700" cap="sq">
            <a:noFill/>
            <a:miter/>
          </a:ln>
        </p:spPr>
        <p:txBody>
          <a:bodyPr vert="horz" wrap="square" lIns="0" tIns="0" rIns="0" bIns="0" rtlCol="0" anchor="b"/>
          <a:lstStyle/>
          <a:p>
            <a:pPr algn="ctr"/>
            <a:r>
              <a:rPr kumimoji="1" lang="en-US" altLang="zh-CN" sz="2000">
                <a:ln w="12700">
                  <a:noFill/>
                </a:ln>
                <a:solidFill>
                  <a:srgbClr val="FFFFFF">
                    <a:alpha val="100000"/>
                  </a:srgbClr>
                </a:solidFill>
                <a:latin typeface="OPPOSans H"/>
                <a:ea typeface="OPPOSans H"/>
                <a:cs typeface="OPPOSans H"/>
              </a:rPr>
              <a:t>01</a:t>
            </a:r>
            <a:endParaRPr kumimoji="1" lang="zh-CN" altLang="en-US"/>
          </a:p>
        </p:txBody>
      </p:sp>
      <p:sp>
        <p:nvSpPr>
          <p:cNvPr id="19" name="标题 1"/>
          <p:cNvSpPr txBox="1"/>
          <p:nvPr/>
        </p:nvSpPr>
        <p:spPr>
          <a:xfrm>
            <a:off x="8372600" y="1930400"/>
            <a:ext cx="2880000" cy="326863"/>
          </a:xfrm>
          <a:prstGeom prst="rect">
            <a:avLst/>
          </a:prstGeom>
          <a:noFill/>
          <a:ln w="12700" cap="sq">
            <a:noFill/>
            <a:miter/>
          </a:ln>
        </p:spPr>
        <p:txBody>
          <a:bodyPr vert="horz" wrap="square" lIns="0" tIns="0" rIns="0" bIns="0" rtlCol="0" anchor="b"/>
          <a:lstStyle/>
          <a:p>
            <a:pPr algn="ctr"/>
            <a:r>
              <a:rPr kumimoji="1" lang="en-US" altLang="zh-CN" sz="2000">
                <a:ln w="12700">
                  <a:noFill/>
                </a:ln>
                <a:solidFill>
                  <a:srgbClr val="FFFFFF">
                    <a:alpha val="100000"/>
                  </a:srgbClr>
                </a:solidFill>
                <a:latin typeface="OPPOSans H"/>
                <a:ea typeface="OPPOSans H"/>
                <a:cs typeface="OPPOSans H"/>
              </a:rPr>
              <a:t>02</a:t>
            </a:r>
            <a:endParaRPr kumimoji="1" lang="zh-CN" altLang="en-US"/>
          </a:p>
        </p:txBody>
      </p:sp>
      <p:sp>
        <p:nvSpPr>
          <p:cNvPr id="20" name="标题 1"/>
          <p:cNvSpPr txBox="1"/>
          <p:nvPr/>
        </p:nvSpPr>
        <p:spPr>
          <a:xfrm>
            <a:off x="301625" y="115977"/>
            <a:ext cx="822140" cy="822140"/>
          </a:xfrm>
          <a:prstGeom prst="donut">
            <a:avLst>
              <a:gd name="adj" fmla="val 17630"/>
            </a:avLst>
          </a:prstGeom>
          <a:gradFill>
            <a:gsLst>
              <a:gs pos="0">
                <a:schemeClr val="accent1">
                  <a:lumMod val="40000"/>
                  <a:lumOff val="60000"/>
                </a:schemeClr>
              </a:gs>
              <a:gs pos="100000">
                <a:schemeClr val="bg1"/>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454660" y="427377"/>
            <a:ext cx="10350500" cy="432000"/>
          </a:xfrm>
          <a:prstGeom prst="rect">
            <a:avLst/>
          </a:prstGeom>
          <a:noFill/>
          <a:ln>
            <a:noFill/>
          </a:ln>
        </p:spPr>
        <p:txBody>
          <a:bodyPr vert="horz" wrap="square" lIns="0" tIns="0" rIns="0" bIns="0" rtlCol="0" anchor="ctr"/>
          <a:lstStyle/>
          <a:p>
            <a:pPr algn="l"/>
            <a:r>
              <a:rPr kumimoji="1" lang="en-US" altLang="zh-CN" sz="3200">
                <a:ln w="12700">
                  <a:noFill/>
                </a:ln>
                <a:solidFill>
                  <a:srgbClr val="2A7ABF">
                    <a:alpha val="100000"/>
                  </a:srgbClr>
                </a:solidFill>
                <a:latin typeface="Source Han Sans CN Bold"/>
                <a:ea typeface="Source Han Sans CN Bold"/>
                <a:cs typeface="Source Han Sans CN Bold"/>
              </a:rPr>
              <a:t>HTTP服务器设计与实现</a:t>
            </a:r>
            <a:endParaRPr kumimoji="1" lang="zh-CN" altLang="en-US"/>
          </a:p>
        </p:txBody>
      </p:sp>
      <p:pic>
        <p:nvPicPr>
          <p:cNvPr id="27" name="图片 26">
            <a:extLst>
              <a:ext uri="{FF2B5EF4-FFF2-40B4-BE49-F238E27FC236}">
                <a16:creationId xmlns:a16="http://schemas.microsoft.com/office/drawing/2014/main" id="{FD5C69C5-68DE-5F9F-11E1-3831D17CAE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0609" y="1077363"/>
            <a:ext cx="3716308" cy="1980000"/>
          </a:xfrm>
          <a:prstGeom prst="rect">
            <a:avLst/>
          </a:prstGeom>
        </p:spPr>
      </p:pic>
      <p:pic>
        <p:nvPicPr>
          <p:cNvPr id="29" name="图片 28">
            <a:extLst>
              <a:ext uri="{FF2B5EF4-FFF2-40B4-BE49-F238E27FC236}">
                <a16:creationId xmlns:a16="http://schemas.microsoft.com/office/drawing/2014/main" id="{20BB6026-D37D-A643-EEC7-765DEA961E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0609" y="3620090"/>
            <a:ext cx="3716308" cy="213580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AFAFA">
            <a:alpha val="100000"/>
          </a:srgbClr>
        </a:solidFill>
        <a:effectLst/>
      </p:bgPr>
    </p:bg>
    <p:spTree>
      <p:nvGrpSpPr>
        <p:cNvPr id="1" name=""/>
        <p:cNvGrpSpPr/>
        <p:nvPr/>
      </p:nvGrpSpPr>
      <p:grpSpPr>
        <a:xfrm>
          <a:off x="0" y="0"/>
          <a:ext cx="0" cy="0"/>
          <a:chOff x="0" y="0"/>
          <a:chExt cx="0" cy="0"/>
        </a:xfrm>
      </p:grpSpPr>
      <p:sp>
        <p:nvSpPr>
          <p:cNvPr id="2" name="标题 1"/>
          <p:cNvSpPr txBox="1"/>
          <p:nvPr/>
        </p:nvSpPr>
        <p:spPr>
          <a:xfrm>
            <a:off x="5243" y="0"/>
            <a:ext cx="12192000" cy="6858000"/>
          </a:xfrm>
          <a:prstGeom prst="rect">
            <a:avLst/>
          </a:prstGeom>
          <a:gradFill>
            <a:gsLst>
              <a:gs pos="26000">
                <a:schemeClr val="accent1">
                  <a:lumMod val="5000"/>
                  <a:lumOff val="95000"/>
                  <a:alpha val="100000"/>
                </a:schemeClr>
              </a:gs>
              <a:gs pos="100000">
                <a:schemeClr val="accent1">
                  <a:lumMod val="30000"/>
                  <a:lumOff val="70000"/>
                  <a:alpha val="100000"/>
                </a:schemeClr>
              </a:gs>
            </a:gsLst>
            <a:lin ang="0" scaled="0"/>
          </a:gradFill>
          <a:ln w="12700" cap="flat">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rot="16200000" flipH="1">
            <a:off x="-4204661" y="-469182"/>
            <a:ext cx="8567144" cy="7796364"/>
          </a:xfrm>
          <a:prstGeom prst="hexagon">
            <a:avLst/>
          </a:prstGeom>
          <a:noFill/>
          <a:ln w="635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16200000" flipH="1">
            <a:off x="-3948167" y="-235765"/>
            <a:ext cx="8054156" cy="7329530"/>
          </a:xfrm>
          <a:prstGeom prst="hexagon">
            <a:avLst/>
          </a:prstGeom>
          <a:gradFill>
            <a:gsLst>
              <a:gs pos="0">
                <a:schemeClr val="accent1"/>
              </a:gs>
              <a:gs pos="100000">
                <a:schemeClr val="accent1">
                  <a:lumMod val="75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16200000" flipH="1">
            <a:off x="1581452" y="1461310"/>
            <a:ext cx="4324448" cy="3935380"/>
          </a:xfrm>
          <a:prstGeom prst="hexagon">
            <a:avLst/>
          </a:prstGeom>
          <a:gradFill>
            <a:gsLst>
              <a:gs pos="0">
                <a:schemeClr val="accent1">
                  <a:lumMod val="60000"/>
                  <a:lumOff val="40000"/>
                </a:schemeClr>
              </a:gs>
              <a:gs pos="83000">
                <a:schemeClr val="accent1">
                  <a:lumMod val="75000"/>
                </a:schemeClr>
              </a:gs>
            </a:gsLst>
            <a:lin ang="0" scaled="0"/>
          </a:gradFill>
          <a:ln w="63500" cap="sq">
            <a:solidFill>
              <a:schemeClr val="bg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16200000" flipH="1">
            <a:off x="1994211" y="1836932"/>
            <a:ext cx="3498930" cy="3184136"/>
          </a:xfrm>
          <a:prstGeom prst="hexagon">
            <a:avLst/>
          </a:prstGeom>
          <a:solidFill>
            <a:schemeClr val="accent1"/>
          </a:solidFill>
          <a:ln w="127000" cap="sq">
            <a:solidFill>
              <a:schemeClr val="accent1">
                <a:shade val="15000"/>
              </a:schemeClr>
            </a:solid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16200000" flipH="1">
            <a:off x="-3799241" y="460678"/>
            <a:ext cx="6523564" cy="5936644"/>
          </a:xfrm>
          <a:prstGeom prst="hexagon">
            <a:avLst/>
          </a:prstGeom>
          <a:gradFill>
            <a:gsLst>
              <a:gs pos="0">
                <a:schemeClr val="bg1">
                  <a:alpha val="0"/>
                </a:schemeClr>
              </a:gs>
              <a:gs pos="100000">
                <a:schemeClr val="bg1">
                  <a:alpha val="10000"/>
                </a:schemeClr>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752735" y="1960917"/>
            <a:ext cx="1749237" cy="1749230"/>
          </a:xfrm>
          <a:prstGeom prst="roundRect">
            <a:avLst>
              <a:gd name="adj" fmla="val 13816"/>
            </a:avLst>
          </a:prstGeom>
          <a:solidFill>
            <a:schemeClr val="bg1"/>
          </a:solidFill>
          <a:ln w="12700" cap="sq">
            <a:solidFill>
              <a:schemeClr val="bg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6934200" y="-546100"/>
            <a:ext cx="2211776" cy="3987800"/>
          </a:xfrm>
          <a:prstGeom prst="rect">
            <a:avLst/>
          </a:prstGeom>
          <a:noFill/>
          <a:ln>
            <a:noFill/>
          </a:ln>
          <a:effectLst/>
        </p:spPr>
        <p:txBody>
          <a:bodyPr vert="horz" wrap="square" lIns="91440" tIns="45720" rIns="91440" bIns="45720" rtlCol="0" anchor="b"/>
          <a:lstStyle/>
          <a:p>
            <a:pPr algn="l"/>
            <a:r>
              <a:rPr kumimoji="1" lang="en-US" altLang="zh-CN" sz="8000">
                <a:ln w="12700">
                  <a:noFill/>
                </a:ln>
                <a:solidFill>
                  <a:srgbClr val="2A7ABF">
                    <a:alpha val="100000"/>
                  </a:srgbClr>
                </a:solidFill>
                <a:latin typeface="OPPOSans R"/>
                <a:ea typeface="OPPOSans R"/>
                <a:cs typeface="OPPOSans R"/>
              </a:rPr>
              <a:t>03</a:t>
            </a:r>
            <a:endParaRPr kumimoji="1" lang="zh-CN" altLang="en-US"/>
          </a:p>
        </p:txBody>
      </p:sp>
      <p:sp>
        <p:nvSpPr>
          <p:cNvPr id="11" name="标题 1"/>
          <p:cNvSpPr txBox="1"/>
          <p:nvPr/>
        </p:nvSpPr>
        <p:spPr>
          <a:xfrm>
            <a:off x="2882434" y="5307706"/>
            <a:ext cx="433870" cy="401368"/>
          </a:xfrm>
          <a:prstGeom prst="roundRect">
            <a:avLst>
              <a:gd name="adj" fmla="val 50000"/>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12" name="标题 1"/>
          <p:cNvSpPr txBox="1"/>
          <p:nvPr/>
        </p:nvSpPr>
        <p:spPr>
          <a:xfrm rot="5400000">
            <a:off x="3048970" y="5443140"/>
            <a:ext cx="146200" cy="130500"/>
          </a:xfrm>
          <a:custGeom>
            <a:avLst/>
            <a:gdLst>
              <a:gd name="connsiteX0" fmla="*/ 6134100 w 11353799"/>
              <a:gd name="connsiteY0" fmla="*/ 76200 h 10134600"/>
              <a:gd name="connsiteX1" fmla="*/ 5753100 w 11353799"/>
              <a:gd name="connsiteY1" fmla="*/ 0 h 10134600"/>
              <a:gd name="connsiteX2" fmla="*/ 5372100 w 11353799"/>
              <a:gd name="connsiteY2" fmla="*/ 76200 h 10134600"/>
              <a:gd name="connsiteX3" fmla="*/ 5067300 w 11353799"/>
              <a:gd name="connsiteY3" fmla="*/ 381000 h 10134600"/>
              <a:gd name="connsiteX4" fmla="*/ 114300 w 11353799"/>
              <a:gd name="connsiteY4" fmla="*/ 9067800 h 10134600"/>
              <a:gd name="connsiteX5" fmla="*/ 114300 w 11353799"/>
              <a:gd name="connsiteY5" fmla="*/ 9829800 h 10134600"/>
              <a:gd name="connsiteX6" fmla="*/ 419100 w 11353799"/>
              <a:gd name="connsiteY6" fmla="*/ 10058400 h 10134600"/>
              <a:gd name="connsiteX7" fmla="*/ 800100 w 11353799"/>
              <a:gd name="connsiteY7" fmla="*/ 10134600 h 10134600"/>
              <a:gd name="connsiteX8" fmla="*/ 10553700 w 11353799"/>
              <a:gd name="connsiteY8" fmla="*/ 10134600 h 10134600"/>
              <a:gd name="connsiteX9" fmla="*/ 10934700 w 11353799"/>
              <a:gd name="connsiteY9" fmla="*/ 10058400 h 10134600"/>
              <a:gd name="connsiteX10" fmla="*/ 11239500 w 11353799"/>
              <a:gd name="connsiteY10" fmla="*/ 9829800 h 10134600"/>
              <a:gd name="connsiteX11" fmla="*/ 11239500 w 11353799"/>
              <a:gd name="connsiteY11" fmla="*/ 9067800 h 10134600"/>
              <a:gd name="connsiteX12" fmla="*/ 6438900 w 11353799"/>
              <a:gd name="connsiteY12" fmla="*/ 381000 h 10134600"/>
              <a:gd name="connsiteX13" fmla="*/ 6134100 w 11353799"/>
              <a:gd name="connsiteY13" fmla="*/ 76200 h 10134600"/>
            </a:gdLst>
            <a:ahLst/>
            <a:cxnLst/>
            <a:rect l="l" t="t" r="r" b="b"/>
            <a:pathLst>
              <a:path w="11353799" h="10134600">
                <a:moveTo>
                  <a:pt x="6134100" y="76200"/>
                </a:moveTo>
                <a:cubicBezTo>
                  <a:pt x="6057900" y="0"/>
                  <a:pt x="5905500" y="0"/>
                  <a:pt x="5753100" y="0"/>
                </a:cubicBezTo>
                <a:cubicBezTo>
                  <a:pt x="5600700" y="0"/>
                  <a:pt x="5448300" y="0"/>
                  <a:pt x="5372100" y="76200"/>
                </a:cubicBezTo>
                <a:cubicBezTo>
                  <a:pt x="5219700" y="152400"/>
                  <a:pt x="5143500" y="304800"/>
                  <a:pt x="5067300" y="381000"/>
                </a:cubicBezTo>
                <a:lnTo>
                  <a:pt x="114300" y="9067800"/>
                </a:lnTo>
                <a:cubicBezTo>
                  <a:pt x="-38100" y="9296400"/>
                  <a:pt x="-38100" y="9601200"/>
                  <a:pt x="114300" y="9829800"/>
                </a:cubicBezTo>
                <a:cubicBezTo>
                  <a:pt x="190500" y="9982200"/>
                  <a:pt x="266700" y="9982200"/>
                  <a:pt x="419100" y="10058400"/>
                </a:cubicBezTo>
                <a:cubicBezTo>
                  <a:pt x="571500" y="10134600"/>
                  <a:pt x="647700" y="10134600"/>
                  <a:pt x="800100" y="10134600"/>
                </a:cubicBezTo>
                <a:lnTo>
                  <a:pt x="10553700" y="10134600"/>
                </a:lnTo>
                <a:cubicBezTo>
                  <a:pt x="10706100" y="10134600"/>
                  <a:pt x="10858500" y="10134600"/>
                  <a:pt x="10934700" y="10058400"/>
                </a:cubicBezTo>
                <a:cubicBezTo>
                  <a:pt x="11087100" y="9982200"/>
                  <a:pt x="11163300" y="9906000"/>
                  <a:pt x="11239500" y="9829800"/>
                </a:cubicBezTo>
                <a:cubicBezTo>
                  <a:pt x="11391900" y="9601200"/>
                  <a:pt x="11391900" y="9296400"/>
                  <a:pt x="11239500" y="9067800"/>
                </a:cubicBezTo>
                <a:lnTo>
                  <a:pt x="6438900" y="381000"/>
                </a:lnTo>
                <a:cubicBezTo>
                  <a:pt x="6362700" y="304800"/>
                  <a:pt x="6286500" y="152400"/>
                  <a:pt x="6134100" y="76200"/>
                </a:cubicBezTo>
                <a:close/>
              </a:path>
            </a:pathLst>
          </a:custGeom>
          <a:solidFill>
            <a:schemeClr val="bg1"/>
          </a:solidFill>
          <a:ln w="11906" cap="flat">
            <a:no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1544299" y="6565798"/>
            <a:ext cx="342900" cy="111047"/>
          </a:xfrm>
          <a:custGeom>
            <a:avLst/>
            <a:gdLst>
              <a:gd name="connsiteX0" fmla="*/ 98626 w 342900"/>
              <a:gd name="connsiteY0" fmla="*/ 82247 h 111047"/>
              <a:gd name="connsiteX1" fmla="*/ 342899 w 342900"/>
              <a:gd name="connsiteY1" fmla="*/ 82247 h 111047"/>
              <a:gd name="connsiteX2" fmla="*/ 342899 w 342900"/>
              <a:gd name="connsiteY2" fmla="*/ 111047 h 111047"/>
              <a:gd name="connsiteX3" fmla="*/ 98626 w 342900"/>
              <a:gd name="connsiteY3" fmla="*/ 111047 h 111047"/>
              <a:gd name="connsiteX4" fmla="*/ 0 w 342900"/>
              <a:gd name="connsiteY4" fmla="*/ 0 h 111047"/>
              <a:gd name="connsiteX5" fmla="*/ 342900 w 342900"/>
              <a:gd name="connsiteY5" fmla="*/ 0 h 111047"/>
              <a:gd name="connsiteX6" fmla="*/ 342900 w 342900"/>
              <a:gd name="connsiteY6" fmla="*/ 28800 h 111047"/>
              <a:gd name="connsiteX7" fmla="*/ 0 w 342900"/>
              <a:gd name="connsiteY7" fmla="*/ 28800 h 111047"/>
            </a:gdLst>
            <a:ahLst/>
            <a:cxnLst/>
            <a:rect l="l" t="t" r="r" b="b"/>
            <a:pathLst>
              <a:path w="342900" h="111047">
                <a:moveTo>
                  <a:pt x="98626" y="82247"/>
                </a:moveTo>
                <a:lnTo>
                  <a:pt x="342899" y="82247"/>
                </a:lnTo>
                <a:lnTo>
                  <a:pt x="342899" y="111047"/>
                </a:lnTo>
                <a:lnTo>
                  <a:pt x="98626" y="111047"/>
                </a:lnTo>
                <a:close/>
                <a:moveTo>
                  <a:pt x="0" y="0"/>
                </a:moveTo>
                <a:lnTo>
                  <a:pt x="342900" y="0"/>
                </a:lnTo>
                <a:lnTo>
                  <a:pt x="342900" y="28800"/>
                </a:lnTo>
                <a:lnTo>
                  <a:pt x="0" y="28800"/>
                </a:lnTo>
                <a:close/>
              </a:path>
            </a:pathLst>
          </a:cu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pic>
        <p:nvPicPr>
          <p:cNvPr id="17" name="图片 16"/>
          <p:cNvPicPr>
            <a:picLocks noChangeAspect="1"/>
          </p:cNvPicPr>
          <p:nvPr/>
        </p:nvPicPr>
        <p:blipFill>
          <a:blip r:embed="rId2">
            <a:alphaModFix/>
          </a:blip>
          <a:srcRect r="89"/>
          <a:stretch>
            <a:fillRect/>
          </a:stretch>
        </p:blipFill>
        <p:spPr>
          <a:xfrm>
            <a:off x="2202625" y="1738833"/>
            <a:ext cx="3082100" cy="3383573"/>
          </a:xfrm>
          <a:custGeom>
            <a:avLst/>
            <a:gdLst/>
            <a:ahLst/>
            <a:cxnLst/>
            <a:rect l="l" t="t" r="r" b="b"/>
            <a:pathLst>
              <a:path w="3086100" h="3378200">
                <a:moveTo>
                  <a:pt x="1534580" y="0"/>
                </a:moveTo>
                <a:lnTo>
                  <a:pt x="1547520" y="0"/>
                </a:lnTo>
                <a:lnTo>
                  <a:pt x="3082100" y="767291"/>
                </a:lnTo>
                <a:lnTo>
                  <a:pt x="3082100" y="2613048"/>
                </a:lnTo>
                <a:lnTo>
                  <a:pt x="1541050" y="3383573"/>
                </a:lnTo>
                <a:lnTo>
                  <a:pt x="0" y="2613048"/>
                </a:lnTo>
                <a:lnTo>
                  <a:pt x="0" y="767291"/>
                </a:lnTo>
                <a:close/>
              </a:path>
            </a:pathLst>
          </a:custGeom>
          <a:noFill/>
          <a:ln>
            <a:noFill/>
          </a:ln>
        </p:spPr>
      </p:pic>
      <p:sp>
        <p:nvSpPr>
          <p:cNvPr id="18" name="标题 1"/>
          <p:cNvSpPr txBox="1"/>
          <p:nvPr/>
        </p:nvSpPr>
        <p:spPr>
          <a:xfrm flipH="1">
            <a:off x="2584572" y="1491816"/>
            <a:ext cx="487564" cy="487564"/>
          </a:xfrm>
          <a:prstGeom prst="ellipse">
            <a:avLst/>
          </a:prstGeom>
          <a:solidFill>
            <a:schemeClr val="bg1"/>
          </a:solidFill>
          <a:ln w="12700" cap="sq">
            <a:noFill/>
            <a:miter/>
          </a:ln>
          <a:effectLst>
            <a:outerShdw blurRad="190500" dist="38100" dir="2700000" algn="tl" rotWithShape="0">
              <a:srgbClr val="000000">
                <a:alpha val="20000"/>
              </a:srgbClr>
            </a:outerShdw>
          </a:effectLst>
        </p:spPr>
        <p:txBody>
          <a:bodyPr vert="horz" wrap="square" lIns="91440" tIns="45720" rIns="91440" bIns="45720" rtlCol="0" anchor="ctr"/>
          <a:lstStyle/>
          <a:p>
            <a:pPr algn="ctr"/>
            <a:endParaRPr kumimoji="1" lang="zh-CN" altLang="en-US"/>
          </a:p>
        </p:txBody>
      </p:sp>
      <p:sp>
        <p:nvSpPr>
          <p:cNvPr id="19" name="标题 1"/>
          <p:cNvSpPr txBox="1"/>
          <p:nvPr/>
        </p:nvSpPr>
        <p:spPr>
          <a:xfrm flipH="1">
            <a:off x="2720264" y="1627508"/>
            <a:ext cx="216180" cy="216180"/>
          </a:xfrm>
          <a:prstGeom prst="star5">
            <a:avLst>
              <a:gd name="adj" fmla="val 21319"/>
              <a:gd name="hf" fmla="val 105146"/>
              <a:gd name="vf" fmla="val 110557"/>
            </a:avLst>
          </a:prstGeom>
          <a:gradFill>
            <a:gsLst>
              <a:gs pos="0">
                <a:schemeClr val="accent2"/>
              </a:gs>
              <a:gs pos="100000">
                <a:schemeClr val="accent1"/>
              </a:gs>
            </a:gsLst>
            <a:lin ang="2700000" scaled="0"/>
          </a:gra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6632466" y="3962476"/>
            <a:ext cx="4607033" cy="2044624"/>
          </a:xfrm>
          <a:prstGeom prst="rect">
            <a:avLst/>
          </a:prstGeom>
          <a:noFill/>
          <a:ln>
            <a:noFill/>
          </a:ln>
        </p:spPr>
        <p:txBody>
          <a:bodyPr vert="horz" wrap="square" lIns="0" tIns="0" rIns="0" bIns="0" rtlCol="0" anchor="t"/>
          <a:lstStyle/>
          <a:p>
            <a:pPr algn="l"/>
            <a:r>
              <a:rPr kumimoji="1" lang="en-US" altLang="zh-CN" sz="3600">
                <a:ln w="12700">
                  <a:noFill/>
                </a:ln>
                <a:solidFill>
                  <a:srgbClr val="262626">
                    <a:alpha val="100000"/>
                  </a:srgbClr>
                </a:solidFill>
                <a:latin typeface="OPPOSans H"/>
                <a:ea typeface="OPPOSans H"/>
                <a:cs typeface="OPPOSans H"/>
              </a:rPr>
              <a:t>集线器交换机实验</a:t>
            </a: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2A7ABF"/>
      </a:accent1>
      <a:accent2>
        <a:srgbClr val="113E59"/>
      </a:accent2>
      <a:accent3>
        <a:srgbClr val="58B5BF"/>
      </a:accent3>
      <a:accent4>
        <a:srgbClr val="21A668"/>
      </a:accent4>
      <a:accent5>
        <a:srgbClr val="F2D16D"/>
      </a:accent5>
      <a:accent6>
        <a:srgbClr val="3F3F3F"/>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695</Words>
  <Application>Microsoft Macintosh PowerPoint</Application>
  <PresentationFormat>宽屏</PresentationFormat>
  <Paragraphs>93</Paragraphs>
  <Slides>18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18</vt:i4>
      </vt:variant>
    </vt:vector>
  </HeadingPairs>
  <TitlesOfParts>
    <vt:vector size="26" baseType="lpstr">
      <vt:lpstr>Arial</vt:lpstr>
      <vt:lpstr>SimHei</vt:lpstr>
      <vt:lpstr>等线</vt:lpstr>
      <vt:lpstr>OPPOSans H</vt:lpstr>
      <vt:lpstr>OPPOSans R</vt:lpstr>
      <vt:lpstr>Source Han Sans</vt:lpstr>
      <vt:lpstr>Source Han Sans CN Bold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家玮 张</cp:lastModifiedBy>
  <cp:revision>2</cp:revision>
  <dcterms:modified xsi:type="dcterms:W3CDTF">2024-10-21T06:07:53Z</dcterms:modified>
</cp:coreProperties>
</file>